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1.xml" ContentType="application/vnd.openxmlformats-officedocument.presentationml.notesSl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63" r:id="rId4"/>
    <p:sldId id="259" r:id="rId5"/>
    <p:sldId id="258" r:id="rId6"/>
    <p:sldId id="260" r:id="rId7"/>
    <p:sldId id="262" r:id="rId8"/>
    <p:sldId id="264" r:id="rId9"/>
    <p:sldId id="266" r:id="rId10"/>
    <p:sldId id="265" r:id="rId11"/>
    <p:sldId id="267" r:id="rId12"/>
    <p:sldId id="279" r:id="rId13"/>
    <p:sldId id="280" r:id="rId14"/>
    <p:sldId id="294" r:id="rId15"/>
    <p:sldId id="282" r:id="rId16"/>
    <p:sldId id="283" r:id="rId17"/>
    <p:sldId id="261" r:id="rId18"/>
    <p:sldId id="285" r:id="rId19"/>
    <p:sldId id="286" r:id="rId20"/>
    <p:sldId id="287" r:id="rId21"/>
    <p:sldId id="288" r:id="rId22"/>
    <p:sldId id="268" r:id="rId23"/>
    <p:sldId id="290" r:id="rId24"/>
    <p:sldId id="291" r:id="rId25"/>
    <p:sldId id="292" r:id="rId26"/>
    <p:sldId id="293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BFF"/>
    <a:srgbClr val="EBF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62" autoAdjust="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60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ata\Desktop\SPI4\Paper\SPI4%20Aggregated%20(Recovered)arm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ata\Desktop\SPI4\Paper\SPI4%20Aggregated%20(Recovered)arm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ata\Desktop\SPI4\Paper\Consolidated%20SP%20Data_20160913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ata\Desktop\SPI4\Paper\sample%20report%20tables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ata\Desktop\SPI4\Paper\sample%20report%20tables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ata\Desktop\SPI4\Paper\sample%20report%20tables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ata\Desktop\SPI4\Paper\sample%20report%20tables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ata\Desktop\SPI4\Paper\sample%20report%20tables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ata\Desktop\SPI4\Paper\SPI4%20Aggregated%20(Recovered)arm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ata\Desktop\SPI4\Paper\SPI4%20Aggregated%20(Recovered)arm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ata\Desktop\SPI4\Paper\SPI4%20Aggregated%20(Recovered)arm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ata\Desktop\SPI4\Paper\SPI4%20Aggregated%20(Recovered)arm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ata\Desktop\SPI4\Paper\SPI4%20Aggregated%20(Recovered)arm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ata\Desktop\SPI4\Paper\SPI4%20Aggregated%20(Recovered)arm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ata\Desktop\SPI4\Paper\SPI4%20Aggregated%20(Recovered)arm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ata\Desktop\SPI4\Paper\SPI4%20Aggregated%20(Recovered)arm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ata\Desktop\SPI4\Paper\SPI4%20Aggregated%20(Recovered)arm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0286968704802004"/>
          <c:y val="9.6418720452329507E-2"/>
          <c:w val="0.47958674219449693"/>
          <c:h val="0.8149180365612193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Aggregated!$A$69:$A$80</c:f>
              <c:strCache>
                <c:ptCount val="12"/>
                <c:pt idx="0">
                  <c:v>Ֆինանսական ծառայություններին հասանելիություն</c:v>
                </c:pt>
                <c:pt idx="1">
                  <c:v>Աղքատության նվազեցում</c:v>
                </c:pt>
                <c:pt idx="2">
                  <c:v>Աշխատատեղերի ստեղծում</c:v>
                </c:pt>
                <c:pt idx="3">
                  <c:v>Նորաստեղծ ձեռնարկությունների զարգացում</c:v>
                </c:pt>
                <c:pt idx="4">
                  <c:v>Գոյություն ունեցող բիզնեսների աճ</c:v>
                </c:pt>
                <c:pt idx="5">
                  <c:v>Կրթության բարելավում</c:v>
                </c:pt>
                <c:pt idx="6">
                  <c:v>Հնարավորություններ երիտասարդների համար</c:v>
                </c:pt>
                <c:pt idx="7">
                  <c:v>Երեխաների ուսուցում</c:v>
                </c:pt>
                <c:pt idx="8">
                  <c:v>Առողջության բարելավում</c:v>
                </c:pt>
                <c:pt idx="9">
                  <c:v>Կանանց հնարավորությունների ընդլայնում</c:v>
                </c:pt>
                <c:pt idx="10">
                  <c:v>Բնակարանային պայմանների բարելավում</c:v>
                </c:pt>
                <c:pt idx="11">
                  <c:v>Այլ</c:v>
                </c:pt>
              </c:strCache>
            </c:strRef>
          </c:cat>
          <c:val>
            <c:numRef>
              <c:f>Aggregated!$B$69:$B$80</c:f>
              <c:numCache>
                <c:formatCode>General</c:formatCode>
                <c:ptCount val="12"/>
                <c:pt idx="0">
                  <c:v>9</c:v>
                </c:pt>
                <c:pt idx="1">
                  <c:v>5</c:v>
                </c:pt>
                <c:pt idx="2">
                  <c:v>4</c:v>
                </c:pt>
                <c:pt idx="3">
                  <c:v>2</c:v>
                </c:pt>
                <c:pt idx="4">
                  <c:v>8</c:v>
                </c:pt>
                <c:pt idx="5">
                  <c:v>1</c:v>
                </c:pt>
                <c:pt idx="6">
                  <c:v>4</c:v>
                </c:pt>
                <c:pt idx="7">
                  <c:v>1</c:v>
                </c:pt>
                <c:pt idx="8">
                  <c:v>1</c:v>
                </c:pt>
                <c:pt idx="9">
                  <c:v>4</c:v>
                </c:pt>
                <c:pt idx="10">
                  <c:v>3</c:v>
                </c:pt>
                <c:pt idx="11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1750107664"/>
        <c:axId val="-1750106576"/>
      </c:barChart>
      <c:catAx>
        <c:axId val="-17501076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50106576"/>
        <c:crosses val="autoZero"/>
        <c:auto val="0"/>
        <c:lblAlgn val="ctr"/>
        <c:lblOffset val="100"/>
        <c:noMultiLvlLbl val="0"/>
      </c:catAx>
      <c:valAx>
        <c:axId val="-17501065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50107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8537034767803437"/>
          <c:y val="4.7543001073174287E-2"/>
          <c:w val="0.78177236935349237"/>
          <c:h val="0.6111866710079353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Aggregated!$K$13</c:f>
              <c:strCache>
                <c:ptCount val="1"/>
                <c:pt idx="0">
                  <c:v>Borrowers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5.0925337632079971E-17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-5.09259259259259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Aggregated!$L$12:$N$12</c:f>
              <c:strCache>
                <c:ptCount val="3"/>
                <c:pt idx="0">
                  <c:v>Ընդամենը</c:v>
                </c:pt>
                <c:pt idx="1">
                  <c:v>Գյուղական վայրեր</c:v>
                </c:pt>
                <c:pt idx="2">
                  <c:v>Քաղաքային վայրեր</c:v>
                </c:pt>
              </c:strCache>
            </c:strRef>
          </c:cat>
          <c:val>
            <c:numRef>
              <c:f>Aggregated!$L$13:$N$13</c:f>
              <c:numCache>
                <c:formatCode>General</c:formatCode>
                <c:ptCount val="3"/>
                <c:pt idx="0">
                  <c:v>126234</c:v>
                </c:pt>
                <c:pt idx="1">
                  <c:v>69112</c:v>
                </c:pt>
                <c:pt idx="2">
                  <c:v>53289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-1976229120"/>
        <c:axId val="-52131184"/>
        <c:axId val="0"/>
      </c:bar3DChart>
      <c:catAx>
        <c:axId val="-1976229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52131184"/>
        <c:crosses val="autoZero"/>
        <c:auto val="1"/>
        <c:lblAlgn val="ctr"/>
        <c:lblOffset val="100"/>
        <c:noMultiLvlLbl val="0"/>
      </c:catAx>
      <c:valAx>
        <c:axId val="-52131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976229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Transparency!$B$18</c:f>
          <c:strCache>
            <c:ptCount val="1"/>
            <c:pt idx="0">
              <c:v>Հաճախորդը կարող է բողոքը հասցնել կազմակերպությանը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7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53917264372102225"/>
          <c:y val="0.20448303078137331"/>
          <c:w val="0.4240889060510441"/>
          <c:h val="0.70911256375971876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Transparency!$B$19:$B$24</c:f>
              <c:strCache>
                <c:ptCount val="6"/>
                <c:pt idx="0">
                  <c:v>մասնաճյուղում բանավոր կերպով </c:v>
                </c:pt>
                <c:pt idx="1">
                  <c:v>բողոքների արկղի միջոցով</c:v>
                </c:pt>
                <c:pt idx="2">
                  <c:v>նամակների միջոցով</c:v>
                </c:pt>
                <c:pt idx="3">
                  <c:v>էլ. փոստի միջոցով</c:v>
                </c:pt>
                <c:pt idx="4">
                  <c:v>հեռախոսով</c:v>
                </c:pt>
                <c:pt idx="5">
                  <c:v>sms-ի միջոցով</c:v>
                </c:pt>
              </c:strCache>
            </c:strRef>
          </c:cat>
          <c:val>
            <c:numRef>
              <c:f>Transparency!$C$19:$C$24</c:f>
              <c:numCache>
                <c:formatCode>General</c:formatCode>
                <c:ptCount val="6"/>
                <c:pt idx="0">
                  <c:v>7</c:v>
                </c:pt>
                <c:pt idx="1">
                  <c:v>9</c:v>
                </c:pt>
                <c:pt idx="2">
                  <c:v>9</c:v>
                </c:pt>
                <c:pt idx="3">
                  <c:v>9</c:v>
                </c:pt>
                <c:pt idx="4">
                  <c:v>7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52525648"/>
        <c:axId val="-1743271632"/>
      </c:barChart>
      <c:catAx>
        <c:axId val="-525256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43271632"/>
        <c:crosses val="autoZero"/>
        <c:auto val="1"/>
        <c:lblAlgn val="ctr"/>
        <c:lblOffset val="100"/>
        <c:noMultiLvlLbl val="0"/>
      </c:catAx>
      <c:valAx>
        <c:axId val="-1743271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52525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640869215672365"/>
          <c:y val="0.16651844806893812"/>
          <c:w val="0.44620462982667708"/>
          <c:h val="0.7769305987002052"/>
        </c:manualLayout>
      </c:layout>
      <c:radarChart>
        <c:radarStyle val="marker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Clients!$A$52:$A$56</c:f>
              <c:strCache>
                <c:ptCount val="5"/>
                <c:pt idx="0">
                  <c:v>Վերլուծություն վարկի տրամադրման յուրաքանչյուր փուլից առաջ</c:v>
                </c:pt>
                <c:pt idx="1">
                  <c:v>Պարտքի մակարդակի պարբերական վերահսկում խորհրդի/ղեկավարության կողմից</c:v>
                </c:pt>
                <c:pt idx="2">
                  <c:v>Գերպարտքայնության վերաբերյալ ներքին կանոնակարգերի համապատասխանության ստուգում ներքին աուդիտի կողմից</c:v>
                </c:pt>
                <c:pt idx="3">
                  <c:v>Կազմակերպության ներքին կանոնակարգերով սահմանվում է  մարման կարողությունների վերլուծության ընթացակարգը</c:v>
                </c:pt>
                <c:pt idx="4">
                  <c:v>Հաճախորդներին այցելություն և հաճախորդի մասին տեղեկատվության խաչաձև ստուգում</c:v>
                </c:pt>
              </c:strCache>
            </c:strRef>
          </c:cat>
          <c:val>
            <c:numRef>
              <c:f>Clients!$B$52:$B$56</c:f>
              <c:numCache>
                <c:formatCode>General</c:formatCode>
                <c:ptCount val="5"/>
                <c:pt idx="0">
                  <c:v>8</c:v>
                </c:pt>
                <c:pt idx="1">
                  <c:v>9</c:v>
                </c:pt>
                <c:pt idx="2">
                  <c:v>9</c:v>
                </c:pt>
                <c:pt idx="3">
                  <c:v>9</c:v>
                </c:pt>
                <c:pt idx="4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705497184"/>
        <c:axId val="-1705471616"/>
      </c:radarChart>
      <c:catAx>
        <c:axId val="-1705497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05471616"/>
        <c:crosses val="autoZero"/>
        <c:auto val="1"/>
        <c:lblAlgn val="ctr"/>
        <c:lblOffset val="100"/>
        <c:noMultiLvlLbl val="0"/>
      </c:catAx>
      <c:valAx>
        <c:axId val="-170547161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05497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057050823192555"/>
          <c:y val="5.0337169392287509E-2"/>
          <c:w val="0.48912646146504418"/>
          <c:h val="0.8929208560468403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Staff!$B$15</c:f>
              <c:strCache>
                <c:ptCount val="1"/>
                <c:pt idx="0">
                  <c:v>Number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Staff!$A$16:$A$27</c:f>
              <c:strCache>
                <c:ptCount val="12"/>
                <c:pt idx="0">
                  <c:v>Աշխատավարձի սանդղակ</c:v>
                </c:pt>
                <c:pt idx="1">
                  <c:v>Առավելություններ, սոցիալական պաշտպանություն</c:v>
                </c:pt>
                <c:pt idx="2">
                  <c:v>Աշխատանքային պայմաններ</c:v>
                </c:pt>
                <c:pt idx="3">
                  <c:v>Աշխատավայրում ապահովություն</c:v>
                </c:pt>
                <c:pt idx="4">
                  <c:v>Խտրականության բացառում</c:v>
                </c:pt>
                <c:pt idx="5">
                  <c:v>Համագործակցության ազատություն</c:v>
                </c:pt>
                <c:pt idx="6">
                  <c:v>Բողոքների լուծում</c:v>
                </c:pt>
                <c:pt idx="7">
                  <c:v>Խնդիրները բարձրաձայնողների պաշտպանության մեխանիզմներ</c:v>
                </c:pt>
                <c:pt idx="8">
                  <c:v>Ոտնձգություններից ապահովություն</c:v>
                </c:pt>
                <c:pt idx="9">
                  <c:v>Կարգապահական ընթացակարգեր և պատժամիջոցներ</c:v>
                </c:pt>
                <c:pt idx="10">
                  <c:v>Կոլեկտիվ բանակցությունների դրույթներ</c:v>
                </c:pt>
                <c:pt idx="11">
                  <c:v>Աշխատանքից դուրս գալու ընթացակարգեր</c:v>
                </c:pt>
              </c:strCache>
            </c:strRef>
          </c:cat>
          <c:val>
            <c:numRef>
              <c:f>Staff!$B$16:$B$27</c:f>
              <c:numCache>
                <c:formatCode>General</c:formatCode>
                <c:ptCount val="12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7</c:v>
                </c:pt>
                <c:pt idx="7">
                  <c:v>6</c:v>
                </c:pt>
                <c:pt idx="8">
                  <c:v>6</c:v>
                </c:pt>
                <c:pt idx="9">
                  <c:v>7</c:v>
                </c:pt>
                <c:pt idx="10">
                  <c:v>4</c:v>
                </c:pt>
                <c:pt idx="11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05487392"/>
        <c:axId val="-1705499904"/>
      </c:barChart>
      <c:catAx>
        <c:axId val="-170548739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-1705499904"/>
        <c:crossesAt val="0"/>
        <c:auto val="1"/>
        <c:lblAlgn val="ctr"/>
        <c:lblOffset val="100"/>
        <c:noMultiLvlLbl val="0"/>
      </c:catAx>
      <c:valAx>
        <c:axId val="-170549990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-17054873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>
          <a:latin typeface="Scala Sans" panose="02000503060000020003" pitchFamily="2" charset="0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858848586549629"/>
          <c:y val="3.0290660088271776E-2"/>
          <c:w val="0.49190331741319221"/>
          <c:h val="0.90420043376170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Staff!$B$1</c:f>
              <c:strCache>
                <c:ptCount val="1"/>
                <c:pt idx="0">
                  <c:v>Evaluation</c:v>
                </c:pt>
              </c:strCache>
            </c:strRef>
          </c:tx>
          <c:invertIfNegative val="0"/>
          <c:cat>
            <c:strRef>
              <c:f>Staff!$A$2:$A$10</c:f>
              <c:strCache>
                <c:ptCount val="9"/>
                <c:pt idx="0">
                  <c:v>Սպասարկում</c:v>
                </c:pt>
                <c:pt idx="1">
                  <c:v>Թիրախային հաճախորդներին հավաքագրելու կարողություն</c:v>
                </c:pt>
                <c:pt idx="2">
                  <c:v>Գենդերային և այլ տեսակի խտրականության զգայունություն</c:v>
                </c:pt>
                <c:pt idx="3">
                  <c:v>Սոցիալական տվյալների հավաքագրման որակը</c:v>
                </c:pt>
                <c:pt idx="4">
                  <c:v>Հաճախորդների պահպանում</c:v>
                </c:pt>
                <c:pt idx="5">
                  <c:v>Պորտֆելի որակ</c:v>
                </c:pt>
                <c:pt idx="6">
                  <c:v>Ոչ ֆինանսական ծառայությունների մատուցման որակ</c:v>
                </c:pt>
                <c:pt idx="7">
                  <c:v>Հեռավոր/գյուղական համայնքներում հասանելիություն</c:v>
                </c:pt>
                <c:pt idx="8">
                  <c:v>Կանանց հասանելիություն</c:v>
                </c:pt>
              </c:strCache>
            </c:strRef>
          </c:cat>
          <c:val>
            <c:numRef>
              <c:f>Staff!$B$2:$B$10</c:f>
              <c:numCache>
                <c:formatCode>General</c:formatCode>
                <c:ptCount val="9"/>
                <c:pt idx="0">
                  <c:v>9</c:v>
                </c:pt>
                <c:pt idx="1">
                  <c:v>9</c:v>
                </c:pt>
                <c:pt idx="2">
                  <c:v>6</c:v>
                </c:pt>
                <c:pt idx="3">
                  <c:v>5</c:v>
                </c:pt>
                <c:pt idx="4">
                  <c:v>9</c:v>
                </c:pt>
                <c:pt idx="5">
                  <c:v>9</c:v>
                </c:pt>
                <c:pt idx="6">
                  <c:v>3</c:v>
                </c:pt>
                <c:pt idx="7">
                  <c:v>6</c:v>
                </c:pt>
                <c:pt idx="8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05491744"/>
        <c:axId val="-1705485760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Staff!$C$1</c15:sqref>
                        </c15:formulaRef>
                      </c:ext>
                    </c:extLst>
                    <c:strCache>
                      <c:ptCount val="1"/>
                      <c:pt idx="0">
                        <c:v>Appraisals</c:v>
                      </c:pt>
                    </c:strCache>
                  </c:strRef>
                </c:tx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Staff!$A$2:$A$10</c15:sqref>
                        </c15:formulaRef>
                      </c:ext>
                    </c:extLst>
                    <c:strCache>
                      <c:ptCount val="9"/>
                      <c:pt idx="0">
                        <c:v>Սպասարկում</c:v>
                      </c:pt>
                      <c:pt idx="1">
                        <c:v>Թիրախային հաճախորդներին հավաքագրելու կարողություն</c:v>
                      </c:pt>
                      <c:pt idx="2">
                        <c:v>Գենդերային և այլ տեսակի խտրականության զգայունություն</c:v>
                      </c:pt>
                      <c:pt idx="3">
                        <c:v>Սոցիալական տվյալների հավաքագրման որակը</c:v>
                      </c:pt>
                      <c:pt idx="4">
                        <c:v>Հաճախորդների պահպանում</c:v>
                      </c:pt>
                      <c:pt idx="5">
                        <c:v>Պորտֆելի որակ</c:v>
                      </c:pt>
                      <c:pt idx="6">
                        <c:v>Ոչ ֆինանսական ծառայությունների մատուցման որակ</c:v>
                      </c:pt>
                      <c:pt idx="7">
                        <c:v>Հեռավոր/գյուղական համայնքներում հասանելիություն</c:v>
                      </c:pt>
                      <c:pt idx="8">
                        <c:v>Կանանց հասանելիություն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Staff!$C$2:$C$10</c15:sqref>
                        </c15:formulaRef>
                      </c:ext>
                    </c:extLst>
                    <c:numCache>
                      <c:formatCode>General</c:formatCode>
                      <c:ptCount val="9"/>
                    </c:numCache>
                  </c:numRef>
                </c:val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Staff!$D$1</c15:sqref>
                        </c15:formulaRef>
                      </c:ext>
                    </c:extLst>
                    <c:strCache>
                      <c:ptCount val="1"/>
                      <c:pt idx="0">
                        <c:v>Incentives</c:v>
                      </c:pt>
                    </c:strCache>
                  </c:strRef>
                </c:tx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Staff!$A$2:$A$10</c15:sqref>
                        </c15:formulaRef>
                      </c:ext>
                    </c:extLst>
                    <c:strCache>
                      <c:ptCount val="9"/>
                      <c:pt idx="0">
                        <c:v>Սպասարկում</c:v>
                      </c:pt>
                      <c:pt idx="1">
                        <c:v>Թիրախային հաճախորդներին հավաքագրելու կարողություն</c:v>
                      </c:pt>
                      <c:pt idx="2">
                        <c:v>Գենդերային և այլ տեսակի խտրականության զգայունություն</c:v>
                      </c:pt>
                      <c:pt idx="3">
                        <c:v>Սոցիալական տվյալների հավաքագրման որակը</c:v>
                      </c:pt>
                      <c:pt idx="4">
                        <c:v>Հաճախորդների պահպանում</c:v>
                      </c:pt>
                      <c:pt idx="5">
                        <c:v>Պորտֆելի որակ</c:v>
                      </c:pt>
                      <c:pt idx="6">
                        <c:v>Ոչ ֆինանսական ծառայությունների մատուցման որակ</c:v>
                      </c:pt>
                      <c:pt idx="7">
                        <c:v>Հեռավոր/գյուղական համայնքներում հասանելիություն</c:v>
                      </c:pt>
                      <c:pt idx="8">
                        <c:v>Կանանց հասանելիություն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Staff!$D$2:$D$10</c15:sqref>
                        </c15:formulaRef>
                      </c:ext>
                    </c:extLst>
                    <c:numCache>
                      <c:formatCode>General</c:formatCode>
                      <c:ptCount val="9"/>
                    </c:numCache>
                  </c:numRef>
                </c:val>
              </c15:ser>
            </c15:filteredBarSeries>
          </c:ext>
        </c:extLst>
      </c:barChart>
      <c:catAx>
        <c:axId val="-170549174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 anchor="ctr" anchorCtr="0"/>
          <a:lstStyle/>
          <a:p>
            <a:pPr>
              <a:defRPr sz="1400">
                <a:latin typeface="+mj-lt"/>
              </a:defRPr>
            </a:pPr>
            <a:endParaRPr lang="en-US"/>
          </a:p>
        </c:txPr>
        <c:crossAx val="-1705485760"/>
        <c:crosses val="autoZero"/>
        <c:auto val="1"/>
        <c:lblAlgn val="ctr"/>
        <c:lblOffset val="100"/>
        <c:noMultiLvlLbl val="0"/>
      </c:catAx>
      <c:valAx>
        <c:axId val="-1705485760"/>
        <c:scaling>
          <c:orientation val="minMax"/>
          <c:max val="9"/>
          <c:min val="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-1705491744"/>
        <c:crosses val="autoZero"/>
        <c:crossBetween val="between"/>
        <c:majorUnit val="2"/>
      </c:valAx>
    </c:plotArea>
    <c:plotVisOnly val="1"/>
    <c:dispBlanksAs val="gap"/>
    <c:showDLblsOverMax val="0"/>
  </c:chart>
  <c:txPr>
    <a:bodyPr/>
    <a:lstStyle/>
    <a:p>
      <a:pPr>
        <a:defRPr>
          <a:latin typeface="Scala Sans" panose="02000503060000020003" pitchFamily="2" charset="0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'Goals operations'!$B$44</c:f>
              <c:strCache>
                <c:ptCount val="1"/>
                <c:pt idx="0">
                  <c:v>Կանայք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Scala Sans" panose="02000503060000020003" pitchFamily="2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'Goals operations'!$A$46:$A$48</c:f>
              <c:strCache>
                <c:ptCount val="3"/>
                <c:pt idx="0">
                  <c:v>Անմիջապես հաճախորդների հետ աշխատողներ</c:v>
                </c:pt>
                <c:pt idx="1">
                  <c:v>Կառավարում</c:v>
                </c:pt>
                <c:pt idx="2">
                  <c:v>Խարհուրդ</c:v>
                </c:pt>
              </c:strCache>
            </c:strRef>
          </c:cat>
          <c:val>
            <c:numRef>
              <c:f>'Goals operations'!$B$46:$B$48</c:f>
              <c:numCache>
                <c:formatCode>_-* #,##0_-;\-* #,##0_-;_-* "-"??_-;_-@_-</c:formatCode>
                <c:ptCount val="3"/>
                <c:pt idx="0">
                  <c:v>322</c:v>
                </c:pt>
                <c:pt idx="1">
                  <c:v>62</c:v>
                </c:pt>
                <c:pt idx="2">
                  <c:v>6</c:v>
                </c:pt>
              </c:numCache>
            </c:numRef>
          </c:val>
        </c:ser>
        <c:ser>
          <c:idx val="1"/>
          <c:order val="1"/>
          <c:tx>
            <c:strRef>
              <c:f>'Goals operations'!$C$44</c:f>
              <c:strCache>
                <c:ptCount val="1"/>
                <c:pt idx="0">
                  <c:v>Տղամարդիկ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Scala Sans" panose="02000503060000020003" pitchFamily="2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'Goals operations'!$A$46:$A$48</c:f>
              <c:strCache>
                <c:ptCount val="3"/>
                <c:pt idx="0">
                  <c:v>Անմիջապես հաճախորդների հետ աշխատողներ</c:v>
                </c:pt>
                <c:pt idx="1">
                  <c:v>Կառավարում</c:v>
                </c:pt>
                <c:pt idx="2">
                  <c:v>Խարհուրդ</c:v>
                </c:pt>
              </c:strCache>
            </c:strRef>
          </c:cat>
          <c:val>
            <c:numRef>
              <c:f>'Goals operations'!$C$46:$C$48</c:f>
              <c:numCache>
                <c:formatCode>_-* #,##0_-;\-* #,##0_-;_-* "-"??_-;_-@_-</c:formatCode>
                <c:ptCount val="3"/>
                <c:pt idx="0">
                  <c:v>437</c:v>
                </c:pt>
                <c:pt idx="1">
                  <c:v>62</c:v>
                </c:pt>
                <c:pt idx="2">
                  <c:v>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705495008"/>
        <c:axId val="-1705484128"/>
      </c:barChart>
      <c:catAx>
        <c:axId val="-170549500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Scala Sans" panose="02000503060000020003" pitchFamily="2" charset="0"/>
              </a:defRPr>
            </a:pPr>
            <a:endParaRPr lang="en-US"/>
          </a:p>
        </c:txPr>
        <c:crossAx val="-1705484128"/>
        <c:crosses val="autoZero"/>
        <c:auto val="1"/>
        <c:lblAlgn val="ctr"/>
        <c:lblOffset val="100"/>
        <c:noMultiLvlLbl val="0"/>
      </c:catAx>
      <c:valAx>
        <c:axId val="-1705484128"/>
        <c:scaling>
          <c:orientation val="minMax"/>
        </c:scaling>
        <c:delete val="0"/>
        <c:axPos val="b"/>
        <c:majorGridlines/>
        <c:numFmt formatCode="_-* #,##0_-;\-* #,##0_-;_-* &quot;-&quot;??_-;_-@_-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Scala Sans" panose="02000503060000020003" pitchFamily="2" charset="0"/>
              </a:defRPr>
            </a:pPr>
            <a:endParaRPr lang="en-US"/>
          </a:p>
        </c:txPr>
        <c:crossAx val="-170549500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>
              <a:latin typeface="Scala Sans" panose="02000503060000020003" pitchFamily="2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993857871393215"/>
          <c:y val="4.5648375984251983E-2"/>
          <c:w val="0.49705179211171846"/>
          <c:h val="0.877259883530183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Green!$B$2</c:f>
              <c:strCache>
                <c:ptCount val="1"/>
                <c:pt idx="0">
                  <c:v>Green microfinance policies and processes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Green!$A$3:$A$11</c:f>
              <c:strCache>
                <c:ptCount val="9"/>
                <c:pt idx="0">
                  <c:v>Բնապահպանական հարցերով զբաղվող մասնագետ</c:v>
                </c:pt>
                <c:pt idx="1">
                  <c:v>Բնապահպանության քաղաքականություն</c:v>
                </c:pt>
                <c:pt idx="2">
                  <c:v>Ներքին էկոլոգիական խնդիրների վերաբերյալ աշխատակազմի իրազեկություն</c:v>
                </c:pt>
                <c:pt idx="3">
                  <c:v>Գործընթացներ/ մեխանիզմներ՝ նվազեցնելու ներքին էկոլոգիական խնդիրները</c:v>
                </c:pt>
                <c:pt idx="4">
                  <c:v>Էկոլոգիական խնդիրների նվազեցման քանակական նպատակներ</c:v>
                </c:pt>
                <c:pt idx="5">
                  <c:v>Հաճախորդների գործունեության բնապահպանական ռիսկերը</c:v>
                </c:pt>
                <c:pt idx="6">
                  <c:v>Վերականգնվող էներգիայի և էներգաարդյունավետության վարկեր</c:v>
                </c:pt>
                <c:pt idx="7">
                  <c:v>Բնապահպանական տեխնոլոգիաների ներդրման վարկեր</c:v>
                </c:pt>
                <c:pt idx="8">
                  <c:v>Հաճախորդների բնապահպանական կայունությունը բարելավելու վարկեր</c:v>
                </c:pt>
              </c:strCache>
            </c:strRef>
          </c:cat>
          <c:val>
            <c:numRef>
              <c:f>Green!$B$3:$B$11</c:f>
              <c:numCache>
                <c:formatCode>General</c:formatCode>
                <c:ptCount val="9"/>
                <c:pt idx="0">
                  <c:v>3</c:v>
                </c:pt>
                <c:pt idx="1">
                  <c:v>4</c:v>
                </c:pt>
                <c:pt idx="2">
                  <c:v>6</c:v>
                </c:pt>
                <c:pt idx="3">
                  <c:v>5</c:v>
                </c:pt>
                <c:pt idx="4">
                  <c:v>2</c:v>
                </c:pt>
                <c:pt idx="5">
                  <c:v>3</c:v>
                </c:pt>
                <c:pt idx="6">
                  <c:v>1</c:v>
                </c:pt>
                <c:pt idx="7">
                  <c:v>1</c:v>
                </c:pt>
                <c:pt idx="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05499360"/>
        <c:axId val="-1705495552"/>
      </c:barChart>
      <c:catAx>
        <c:axId val="-170549936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300"/>
            </a:pPr>
            <a:endParaRPr lang="en-US"/>
          </a:p>
        </c:txPr>
        <c:crossAx val="-1705495552"/>
        <c:crosses val="autoZero"/>
        <c:auto val="1"/>
        <c:lblAlgn val="ctr"/>
        <c:lblOffset val="100"/>
        <c:noMultiLvlLbl val="0"/>
      </c:catAx>
      <c:valAx>
        <c:axId val="-170549555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17054993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Scala Sans" panose="02000503060000020003" pitchFamily="2" charset="0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Sheet1!$P$89:$P$96</c:f>
              <c:strCache>
                <c:ptCount val="8"/>
                <c:pt idx="0">
                  <c:v>Երիտասարդներ</c:v>
                </c:pt>
                <c:pt idx="1">
                  <c:v>Տարեցներ</c:v>
                </c:pt>
                <c:pt idx="2">
                  <c:v>Գործազուրկներ</c:v>
                </c:pt>
                <c:pt idx="3">
                  <c:v>Միգրանտներ</c:v>
                </c:pt>
                <c:pt idx="4">
                  <c:v>Էթնիկ խմբեր</c:v>
                </c:pt>
                <c:pt idx="5">
                  <c:v>Կրոնական խմբեր</c:v>
                </c:pt>
                <c:pt idx="6">
                  <c:v>Հաշմանդամներ</c:v>
                </c:pt>
                <c:pt idx="7">
                  <c:v>Այլ</c:v>
                </c:pt>
              </c:strCache>
            </c:strRef>
          </c:cat>
          <c:val>
            <c:numRef>
              <c:f>Sheet1!$Q$89:$Q$96</c:f>
              <c:numCache>
                <c:formatCode>General</c:formatCode>
                <c:ptCount val="8"/>
                <c:pt idx="0">
                  <c:v>6</c:v>
                </c:pt>
                <c:pt idx="1">
                  <c:v>2</c:v>
                </c:pt>
                <c:pt idx="2">
                  <c:v>1</c:v>
                </c:pt>
                <c:pt idx="3">
                  <c:v>3</c:v>
                </c:pt>
                <c:pt idx="4">
                  <c:v>3</c:v>
                </c:pt>
                <c:pt idx="5">
                  <c:v>2</c:v>
                </c:pt>
                <c:pt idx="6">
                  <c:v>4</c:v>
                </c:pt>
                <c:pt idx="7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705489024"/>
        <c:axId val="-1705491200"/>
        <c:axId val="0"/>
      </c:bar3DChart>
      <c:catAx>
        <c:axId val="-17054890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05491200"/>
        <c:crosses val="autoZero"/>
        <c:auto val="1"/>
        <c:lblAlgn val="ctr"/>
        <c:lblOffset val="100"/>
        <c:noMultiLvlLbl val="0"/>
      </c:catAx>
      <c:valAx>
        <c:axId val="-17054912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05489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7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700" b="1"/>
              <a:t>Մասնաճյուղերի բաշխումը </a:t>
            </a:r>
            <a:r>
              <a:rPr lang="en-GB" sz="1700" b="1" baseline="0"/>
              <a:t>(ընդամենը=134)</a:t>
            </a:r>
            <a:endParaRPr lang="en-GB" sz="1700" b="1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Aggregated!$A$3:$A$5</c:f>
              <c:strCache>
                <c:ptCount val="3"/>
                <c:pt idx="0">
                  <c:v>Մասնաճյուղերի քանակը Երևանում</c:v>
                </c:pt>
                <c:pt idx="1">
                  <c:v>Մասնաճյուղերի քանակը գյուղական վայրերում</c:v>
                </c:pt>
                <c:pt idx="2">
                  <c:v>Մասնաճյուղերի քանակը խոցելի վայրերում</c:v>
                </c:pt>
              </c:strCache>
            </c:strRef>
          </c:cat>
          <c:val>
            <c:numRef>
              <c:f>Aggregated!$B$3:$B$5</c:f>
              <c:numCache>
                <c:formatCode>General</c:formatCode>
                <c:ptCount val="3"/>
                <c:pt idx="0">
                  <c:v>13</c:v>
                </c:pt>
                <c:pt idx="1">
                  <c:v>121</c:v>
                </c:pt>
                <c:pt idx="2">
                  <c:v>18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1775357984"/>
        <c:axId val="-1775357440"/>
      </c:barChart>
      <c:catAx>
        <c:axId val="-17753579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75357440"/>
        <c:crosses val="autoZero"/>
        <c:auto val="1"/>
        <c:lblAlgn val="ctr"/>
        <c:lblOffset val="100"/>
        <c:noMultiLvlLbl val="0"/>
      </c:catAx>
      <c:valAx>
        <c:axId val="-177535744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1775357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Aggregated!$G$75</c:f>
          <c:strCache>
            <c:ptCount val="1"/>
            <c:pt idx="0">
              <c:v>Առաջարկվող պրոդուկտներ և ծառայություններ</c:v>
            </c:pt>
          </c:strCache>
        </c:strRef>
      </c:tx>
      <c:layout>
        <c:manualLayout>
          <c:xMode val="edge"/>
          <c:yMode val="edge"/>
          <c:x val="0.16840419947506563"/>
          <c:y val="5.55555555555555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7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3263944119782843"/>
          <c:y val="0.22482256438737158"/>
          <c:w val="0.50312639310357077"/>
          <c:h val="0.6693903342961283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Aggregated!$G$76:$G$78</c:f>
              <c:strCache>
                <c:ptCount val="3"/>
                <c:pt idx="0">
                  <c:v>Ֆինանսական ծառայություններ</c:v>
                </c:pt>
                <c:pt idx="1">
                  <c:v>Ապահովագրություն</c:v>
                </c:pt>
                <c:pt idx="2">
                  <c:v>Ոչ ֆինանսական ծառայություններ</c:v>
                </c:pt>
              </c:strCache>
            </c:strRef>
          </c:cat>
          <c:val>
            <c:numRef>
              <c:f>Aggregated!$H$76:$H$78</c:f>
              <c:numCache>
                <c:formatCode>0%</c:formatCode>
                <c:ptCount val="3"/>
                <c:pt idx="0">
                  <c:v>1</c:v>
                </c:pt>
                <c:pt idx="1">
                  <c:v>0.44444444444444442</c:v>
                </c:pt>
                <c:pt idx="2">
                  <c:v>0.44444444444444442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-1775354176"/>
        <c:axId val="-1775366688"/>
      </c:barChart>
      <c:catAx>
        <c:axId val="-17753541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75366688"/>
        <c:crosses val="autoZero"/>
        <c:auto val="1"/>
        <c:lblAlgn val="ctr"/>
        <c:lblOffset val="100"/>
        <c:noMultiLvlLbl val="0"/>
      </c:catAx>
      <c:valAx>
        <c:axId val="-1775366688"/>
        <c:scaling>
          <c:orientation val="minMax"/>
          <c:max val="1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75354176"/>
        <c:crosses val="autoZero"/>
        <c:crossBetween val="between"/>
        <c:majorUnit val="0.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178549272250054"/>
          <c:y val="4.9465983372772748E-2"/>
          <c:w val="0.46002242901455498"/>
          <c:h val="0.84908160470716532"/>
        </c:manualLayout>
      </c:layout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Aggregated!$F$92:$F$101</c:f>
              <c:strCache>
                <c:ptCount val="10"/>
                <c:pt idx="0">
                  <c:v>Միկրո-ձեռնարկատիրական վարկեր</c:v>
                </c:pt>
                <c:pt idx="1">
                  <c:v>ՓՄՁ վարկեր</c:v>
                </c:pt>
                <c:pt idx="2">
                  <c:v>Գյուղատնտեսական  վարկեր</c:v>
                </c:pt>
                <c:pt idx="3">
                  <c:v>Էքսպրես վարկեր</c:v>
                </c:pt>
                <c:pt idx="4">
                  <c:v>Ուսանողական վարկեր</c:v>
                </c:pt>
                <c:pt idx="5">
                  <c:v>Արտակարգ իրավիճակների վարկեր</c:v>
                </c:pt>
                <c:pt idx="6">
                  <c:v>Բնակարանային վարկեր</c:v>
                </c:pt>
                <c:pt idx="7">
                  <c:v>Սպառողական միկրովարկեր</c:v>
                </c:pt>
                <c:pt idx="8">
                  <c:v>Միկրոլիզինգ</c:v>
                </c:pt>
                <c:pt idx="9">
                  <c:v>Այլ</c:v>
                </c:pt>
              </c:strCache>
            </c:strRef>
          </c:cat>
          <c:val>
            <c:numRef>
              <c:f>Aggregated!$G$92:$G$101</c:f>
              <c:numCache>
                <c:formatCode>0%</c:formatCode>
                <c:ptCount val="10"/>
                <c:pt idx="0">
                  <c:v>0.88888888888888884</c:v>
                </c:pt>
                <c:pt idx="1">
                  <c:v>1</c:v>
                </c:pt>
                <c:pt idx="2">
                  <c:v>0.88888888888888884</c:v>
                </c:pt>
                <c:pt idx="3">
                  <c:v>0.55555555555555558</c:v>
                </c:pt>
                <c:pt idx="4">
                  <c:v>0.44444444444444442</c:v>
                </c:pt>
                <c:pt idx="5">
                  <c:v>0.22222222222222221</c:v>
                </c:pt>
                <c:pt idx="6">
                  <c:v>0.44444444444444442</c:v>
                </c:pt>
                <c:pt idx="7">
                  <c:v>0.66666666666666663</c:v>
                </c:pt>
                <c:pt idx="8">
                  <c:v>0.22222222222222221</c:v>
                </c:pt>
                <c:pt idx="9">
                  <c:v>0.44444444444444442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-1922518816"/>
        <c:axId val="-1922517184"/>
      </c:barChart>
      <c:catAx>
        <c:axId val="-19225188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922517184"/>
        <c:crosses val="autoZero"/>
        <c:auto val="1"/>
        <c:lblAlgn val="ctr"/>
        <c:lblOffset val="100"/>
        <c:noMultiLvlLbl val="0"/>
      </c:catAx>
      <c:valAx>
        <c:axId val="-1922517184"/>
        <c:scaling>
          <c:orientation val="minMax"/>
          <c:max val="1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922518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400" b="1" baseline="0" dirty="0"/>
              <a:t> </a:t>
            </a:r>
            <a:r>
              <a:rPr lang="en-GB" sz="1400" b="1" baseline="0" dirty="0" err="1" smtClean="0"/>
              <a:t>Ըստ</a:t>
            </a:r>
            <a:r>
              <a:rPr lang="en-GB" sz="1400" b="1" baseline="0" dirty="0" smtClean="0"/>
              <a:t> </a:t>
            </a:r>
            <a:r>
              <a:rPr lang="en-GB" sz="1400" b="1" baseline="0" dirty="0" err="1" smtClean="0"/>
              <a:t>վարկավորման</a:t>
            </a:r>
            <a:r>
              <a:rPr lang="en-GB" sz="1400" b="1" baseline="0" dirty="0" smtClean="0"/>
              <a:t> </a:t>
            </a:r>
            <a:r>
              <a:rPr lang="en-GB" sz="1400" b="1" baseline="0" dirty="0" err="1" smtClean="0"/>
              <a:t>մեթոդի</a:t>
            </a:r>
            <a:endParaRPr lang="en-GB" sz="1400" b="1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935133656120874"/>
          <c:y val="0.17169319271988523"/>
          <c:w val="0.46388303613536308"/>
          <c:h val="0.7027667240680539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Aggregated!$F$27:$F$28</c:f>
              <c:strCache>
                <c:ptCount val="2"/>
                <c:pt idx="0">
                  <c:v>Անհատական վարկավորում</c:v>
                </c:pt>
                <c:pt idx="1">
                  <c:v>Խմբային վարկավորում</c:v>
                </c:pt>
              </c:strCache>
            </c:strRef>
          </c:cat>
          <c:val>
            <c:numRef>
              <c:f>Aggregated!$G$27:$G$28</c:f>
              <c:numCache>
                <c:formatCode>0%</c:formatCode>
                <c:ptCount val="2"/>
                <c:pt idx="0">
                  <c:v>0.79</c:v>
                </c:pt>
                <c:pt idx="1">
                  <c:v>0.21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68936677157600368"/>
          <c:y val="0.14522779002378708"/>
          <c:w val="0.29217148782299918"/>
          <c:h val="0.6450371170936998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1" dirty="0" err="1" smtClean="0"/>
              <a:t>Ըստ</a:t>
            </a:r>
            <a:r>
              <a:rPr lang="en-GB" b="1" dirty="0" smtClean="0"/>
              <a:t> </a:t>
            </a:r>
            <a:r>
              <a:rPr lang="en-GB" b="1" dirty="0" err="1" smtClean="0"/>
              <a:t>աշխարհագրական</a:t>
            </a:r>
            <a:r>
              <a:rPr lang="en-GB" b="1" dirty="0" smtClean="0"/>
              <a:t> </a:t>
            </a:r>
            <a:r>
              <a:rPr lang="en-GB" b="1" dirty="0" err="1" smtClean="0"/>
              <a:t>ծածկույթի</a:t>
            </a:r>
            <a:endParaRPr lang="en-GB" b="1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4868315866159289E-2"/>
          <c:y val="0.17955588317571766"/>
          <c:w val="0.55648766191608401"/>
          <c:h val="0.6829820844508731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Aggregated!$L$44:$L$45</c:f>
              <c:strCache>
                <c:ptCount val="2"/>
                <c:pt idx="0">
                  <c:v>Քաղաքային</c:v>
                </c:pt>
                <c:pt idx="1">
                  <c:v>Գյուղական</c:v>
                </c:pt>
              </c:strCache>
            </c:strRef>
          </c:cat>
          <c:val>
            <c:numRef>
              <c:f>Aggregated!$M$44:$M$45</c:f>
              <c:numCache>
                <c:formatCode>General</c:formatCode>
                <c:ptCount val="2"/>
                <c:pt idx="0">
                  <c:v>46</c:v>
                </c:pt>
                <c:pt idx="1">
                  <c:v>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769519950133305"/>
          <c:y val="0.24412603859937076"/>
          <c:w val="0.29604298749825808"/>
          <c:h val="0.172615977758362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400" b="1" dirty="0" err="1"/>
              <a:t>Ըստ</a:t>
            </a:r>
            <a:r>
              <a:rPr lang="en-GB" sz="1400" b="1" dirty="0"/>
              <a:t> </a:t>
            </a:r>
            <a:r>
              <a:rPr lang="en-GB" sz="1400" b="1" dirty="0" err="1"/>
              <a:t>արտադրության</a:t>
            </a:r>
            <a:r>
              <a:rPr lang="en-GB" sz="1400" b="1" dirty="0"/>
              <a:t> </a:t>
            </a:r>
            <a:r>
              <a:rPr lang="en-GB" sz="1400" b="1" dirty="0" err="1"/>
              <a:t>ոլորտների</a:t>
            </a:r>
            <a:endParaRPr lang="en-GB" sz="1400" b="1" dirty="0"/>
          </a:p>
        </c:rich>
      </c:tx>
      <c:layout>
        <c:manualLayout>
          <c:xMode val="edge"/>
          <c:yMode val="edge"/>
          <c:x val="3.1962220890790628E-2"/>
          <c:y val="0.16428827510247226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7.7487549280004786E-2"/>
          <c:y val="0.28407457098399252"/>
          <c:w val="0.42047618598317049"/>
          <c:h val="0.6588378714350307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Aggregated!$F$37:$F$40</c:f>
              <c:strCache>
                <c:ptCount val="4"/>
                <c:pt idx="0">
                  <c:v>Գյուղատնտեսություն</c:v>
                </c:pt>
                <c:pt idx="1">
                  <c:v>Արտադրություն</c:v>
                </c:pt>
                <c:pt idx="2">
                  <c:v>Առևտուր և ծառայություններ</c:v>
                </c:pt>
                <c:pt idx="3">
                  <c:v>Սպառողական վարկեր</c:v>
                </c:pt>
              </c:strCache>
            </c:strRef>
          </c:cat>
          <c:val>
            <c:numRef>
              <c:f>Aggregated!$G$37:$G$40</c:f>
              <c:numCache>
                <c:formatCode>0%</c:formatCode>
                <c:ptCount val="4"/>
                <c:pt idx="0">
                  <c:v>0.51519538147116017</c:v>
                </c:pt>
                <c:pt idx="1">
                  <c:v>4.5071029417123563E-2</c:v>
                </c:pt>
                <c:pt idx="2">
                  <c:v>0.25908785979810744</c:v>
                </c:pt>
                <c:pt idx="3">
                  <c:v>0.14780079964860643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48997455602784684"/>
          <c:y val="0.23473819212672928"/>
          <c:w val="0.38051318824922514"/>
          <c:h val="0.765261807873270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7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400" b="1" dirty="0" err="1"/>
              <a:t>Ըստ</a:t>
            </a:r>
            <a:r>
              <a:rPr lang="en-GB" sz="1400" b="1" dirty="0"/>
              <a:t> </a:t>
            </a:r>
            <a:r>
              <a:rPr lang="en-GB" sz="1400" b="1" dirty="0" err="1"/>
              <a:t>վարկի</a:t>
            </a:r>
            <a:r>
              <a:rPr lang="en-GB" sz="1400" b="1" dirty="0"/>
              <a:t> </a:t>
            </a:r>
            <a:r>
              <a:rPr lang="en-GB" sz="1400" b="1" dirty="0" err="1"/>
              <a:t>տեսակների</a:t>
            </a:r>
            <a:endParaRPr lang="en-GB" sz="1400" b="1" dirty="0"/>
          </a:p>
        </c:rich>
      </c:tx>
      <c:layout>
        <c:manualLayout>
          <c:xMode val="edge"/>
          <c:yMode val="edge"/>
          <c:x val="1.8912625939434817E-2"/>
          <c:y val="0.16788366782146427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1.8188858589865322E-2"/>
          <c:y val="0.29676195906660102"/>
          <c:w val="0.50839312130773839"/>
          <c:h val="0.635577269206069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Aggregated!$F$31:$F$36</c:f>
              <c:strCache>
                <c:ptCount val="6"/>
                <c:pt idx="0">
                  <c:v>Միկրոձեռներեցություն</c:v>
                </c:pt>
                <c:pt idx="1">
                  <c:v>Փոքր և միջին ձեռնարկություն</c:v>
                </c:pt>
                <c:pt idx="2">
                  <c:v>Խոշոր կորպորացիա</c:v>
                </c:pt>
                <c:pt idx="3">
                  <c:v>Սպառում</c:v>
                </c:pt>
                <c:pt idx="4">
                  <c:v>Հիփոթեքային վարկեր</c:v>
                </c:pt>
                <c:pt idx="5">
                  <c:v>Տնային տնտեսությունների այլ ֆինանսավորում</c:v>
                </c:pt>
              </c:strCache>
            </c:strRef>
          </c:cat>
          <c:val>
            <c:numRef>
              <c:f>Aggregated!$G$31:$G$36</c:f>
              <c:numCache>
                <c:formatCode>0%</c:formatCode>
                <c:ptCount val="6"/>
                <c:pt idx="0">
                  <c:v>0.44448039965715813</c:v>
                </c:pt>
                <c:pt idx="1">
                  <c:v>0.31324297040002963</c:v>
                </c:pt>
                <c:pt idx="2">
                  <c:v>2.3513379298039764E-8</c:v>
                </c:pt>
                <c:pt idx="3">
                  <c:v>5.6864176588373283E-2</c:v>
                </c:pt>
                <c:pt idx="4">
                  <c:v>6.2885056194219066E-2</c:v>
                </c:pt>
                <c:pt idx="5">
                  <c:v>6.5890209704100838E-2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48896404520989012"/>
          <c:y val="0.18870083830817833"/>
          <c:w val="0.50805404252398079"/>
          <c:h val="0.766681929577505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2784070005945117"/>
          <c:y val="3.8910937237817647E-2"/>
          <c:w val="0.87089936966072923"/>
          <c:h val="0.6584262904636920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Aggregated!$K$10</c:f>
              <c:strCache>
                <c:ptCount val="1"/>
                <c:pt idx="0">
                  <c:v>Borrowers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5462668816039986E-17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5555555555555558E-3"/>
                  <c:y val="-4.16666666666667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-2.77777777777778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0185067526415994E-16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Aggregated!$L$9:$O$9</c:f>
              <c:strCache>
                <c:ptCount val="4"/>
                <c:pt idx="0">
                  <c:v>Ընդամենը</c:v>
                </c:pt>
                <c:pt idx="1">
                  <c:v>Կին</c:v>
                </c:pt>
                <c:pt idx="2">
                  <c:v>Տղամարդ</c:v>
                </c:pt>
                <c:pt idx="3">
                  <c:v>Իրավաբանական անձ</c:v>
                </c:pt>
              </c:strCache>
            </c:strRef>
          </c:cat>
          <c:val>
            <c:numRef>
              <c:f>Aggregated!$L$10:$O$10</c:f>
              <c:numCache>
                <c:formatCode>General</c:formatCode>
                <c:ptCount val="4"/>
                <c:pt idx="0">
                  <c:v>126234</c:v>
                </c:pt>
                <c:pt idx="1">
                  <c:v>60052</c:v>
                </c:pt>
                <c:pt idx="2">
                  <c:v>65255</c:v>
                </c:pt>
                <c:pt idx="3">
                  <c:v>927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-1922251536"/>
        <c:axId val="-1922249360"/>
        <c:axId val="0"/>
      </c:bar3DChart>
      <c:catAx>
        <c:axId val="-1922251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922249360"/>
        <c:crosses val="autoZero"/>
        <c:auto val="1"/>
        <c:lblAlgn val="ctr"/>
        <c:lblOffset val="100"/>
        <c:noMultiLvlLbl val="0"/>
      </c:catAx>
      <c:valAx>
        <c:axId val="-19222493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922251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DA4AB-7222-4870-966F-91843E169240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D9BCEB-182C-46A6-8ACC-0ED04AA58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788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D9BCEB-182C-46A6-8ACC-0ED04AA58E1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311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" y="-9818"/>
            <a:ext cx="9144000" cy="5470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797175"/>
            <a:ext cx="7772400" cy="14700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4953000"/>
            <a:ext cx="5715000" cy="1371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81750-CA79-4C0A-9601-92E5F4B24B0B}" type="datetime1">
              <a:rPr lang="en-US" smtClean="0"/>
              <a:t>11/16/2016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85DDA-40DD-41F5-B1E2-46D09B57CD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C2221-682B-4230-B264-DB547F8714F1}" type="datetime1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85DDA-40DD-41F5-B1E2-46D09B57CD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FB431-02A3-474A-ADB9-09FA9440F395}" type="datetime1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85DDA-40DD-41F5-B1E2-46D09B57CD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C6FC4-B6C0-4A53-BC78-080021FB829D}" type="datetime1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85DDA-40DD-41F5-B1E2-46D09B57CD2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6324600"/>
            <a:ext cx="1143000" cy="3500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839AD-DC89-4ED5-BB79-F65CCAC9820F}" type="datetime1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85DDA-40DD-41F5-B1E2-46D09B57CD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4B1A-7555-45F1-ABB3-95B98228E897}" type="datetime1">
              <a:rPr lang="en-US" smtClean="0"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85DDA-40DD-41F5-B1E2-46D09B57CD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74BA-ECE6-4716-AE8F-79DBDE61DFE4}" type="datetime1">
              <a:rPr lang="en-US" smtClean="0"/>
              <a:t>11/16/2016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85DDA-40DD-41F5-B1E2-46D09B57CD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E8BC8-98AE-42CE-AD3F-5582C4A3306B}" type="datetime1">
              <a:rPr lang="en-US" smtClean="0"/>
              <a:t>11/16/2016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85DDA-40DD-41F5-B1E2-46D09B57CD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90EC-6932-40E8-8BED-AB3419BD53DF}" type="datetime1">
              <a:rPr lang="en-US" smtClean="0"/>
              <a:t>11/16/2016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85DDA-40DD-41F5-B1E2-46D09B57CD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123C6-DBD6-4CB6-B9BB-C55B0F2481E1}" type="datetime1">
              <a:rPr lang="en-US" smtClean="0"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85DDA-40DD-41F5-B1E2-46D09B57CD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C6767-204B-4F68-BE07-D9F6D56A24E2}" type="datetime1">
              <a:rPr lang="en-US" smtClean="0"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85DDA-40DD-41F5-B1E2-46D09B57CD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B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 userDrawn="1"/>
        </p:nvGrpSpPr>
        <p:grpSpPr>
          <a:xfrm>
            <a:off x="0" y="-13447"/>
            <a:ext cx="9144000" cy="1143000"/>
            <a:chOff x="0" y="0"/>
            <a:chExt cx="9144000" cy="1143000"/>
          </a:xfrm>
        </p:grpSpPr>
        <p:pic>
          <p:nvPicPr>
            <p:cNvPr id="2052" name="Picture 4"/>
            <p:cNvPicPr>
              <a:picLocks noChangeAspect="1" noChangeArrowheads="1"/>
            </p:cNvPicPr>
            <p:nvPr userDrawn="1"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0" y="765630"/>
              <a:ext cx="9144000" cy="377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3" name="Picture 5"/>
            <p:cNvPicPr>
              <a:picLocks noChangeAspect="1" noChangeArrowheads="1"/>
            </p:cNvPicPr>
            <p:nvPr userDrawn="1"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0" y="0"/>
              <a:ext cx="91440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6744" y="148770"/>
            <a:ext cx="83820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295400"/>
            <a:ext cx="83820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5E74A-A577-4B3B-8FD2-DC0021BA484F}" type="datetime1">
              <a:rPr lang="en-US" smtClean="0"/>
              <a:t>11/16/2016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85DDA-40DD-41F5-B1E2-46D09B57CD2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ucora" TargetMode="External"/><Relationship Id="rId2" Type="http://schemas.openxmlformats.org/officeDocument/2006/relationships/hyperlink" Target="http://www.ucora.a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11" Type="http://schemas.openxmlformats.org/officeDocument/2006/relationships/image" Target="../media/image25.png"/><Relationship Id="rId5" Type="http://schemas.openxmlformats.org/officeDocument/2006/relationships/image" Target="../media/image19.jpeg"/><Relationship Id="rId10" Type="http://schemas.openxmlformats.org/officeDocument/2006/relationships/image" Target="../media/image24.jpeg"/><Relationship Id="rId4" Type="http://schemas.openxmlformats.org/officeDocument/2006/relationships/image" Target="../media/image18.png"/><Relationship Id="rId9" Type="http://schemas.openxmlformats.org/officeDocument/2006/relationships/image" Target="../media/image23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133600"/>
            <a:ext cx="8305800" cy="2057401"/>
          </a:xfrm>
        </p:spPr>
        <p:txBody>
          <a:bodyPr>
            <a:normAutofit/>
          </a:bodyPr>
          <a:lstStyle/>
          <a:p>
            <a:r>
              <a:rPr lang="hy-AM" sz="3200" dirty="0" smtClean="0"/>
              <a:t>ՍՈՑԻԱԼԱԿԱՆ </a:t>
            </a:r>
            <a:br>
              <a:rPr lang="hy-AM" sz="3200" dirty="0" smtClean="0"/>
            </a:br>
            <a:r>
              <a:rPr lang="hy-AM" sz="3200" dirty="0" smtClean="0"/>
              <a:t>ՑՈՒՑԱՆԻՇՆԵՐԻ </a:t>
            </a:r>
            <a:br>
              <a:rPr lang="hy-AM" sz="3200" dirty="0" smtClean="0"/>
            </a:br>
            <a:r>
              <a:rPr lang="hy-AM" sz="3200" dirty="0" smtClean="0"/>
              <a:t>ՀԱՄԱԽՄԲՎԱԾ ՀԱՇՎԵՏՎՈՒԹՅՈՒՆ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4876800"/>
            <a:ext cx="5867400" cy="1447800"/>
          </a:xfrm>
        </p:spPr>
        <p:txBody>
          <a:bodyPr>
            <a:normAutofit lnSpcReduction="10000"/>
          </a:bodyPr>
          <a:lstStyle/>
          <a:p>
            <a:pPr algn="l"/>
            <a:r>
              <a:rPr lang="hy-AM" sz="2200" dirty="0" smtClean="0"/>
              <a:t>ՀՀ վարկային կազմակերպությունների միություն</a:t>
            </a:r>
          </a:p>
          <a:p>
            <a:pPr algn="l"/>
            <a:endParaRPr lang="en-US" sz="2200" dirty="0" smtClean="0"/>
          </a:p>
          <a:p>
            <a:pPr algn="l"/>
            <a:r>
              <a:rPr lang="hy-AM" sz="2200" dirty="0" smtClean="0"/>
              <a:t>17 </a:t>
            </a:r>
            <a:r>
              <a:rPr lang="hy-AM" sz="1900" dirty="0" smtClean="0"/>
              <a:t>նոյեմբերի</a:t>
            </a:r>
            <a:r>
              <a:rPr lang="en-US" sz="1900" dirty="0" smtClean="0"/>
              <a:t>, </a:t>
            </a:r>
            <a:r>
              <a:rPr lang="hy-AM" sz="2200" dirty="0" smtClean="0"/>
              <a:t>2016</a:t>
            </a:r>
            <a:r>
              <a:rPr lang="hy-AM" sz="1900" dirty="0" smtClean="0"/>
              <a:t>թ</a:t>
            </a:r>
            <a:r>
              <a:rPr lang="hy-AM" sz="2200" dirty="0" smtClean="0"/>
              <a:t>․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Հիմնական</a:t>
            </a:r>
            <a:r>
              <a:rPr lang="en-US" dirty="0" smtClean="0"/>
              <a:t> </a:t>
            </a:r>
            <a:r>
              <a:rPr lang="en-US" dirty="0" err="1" smtClean="0"/>
              <a:t>խոչընդոտները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1"/>
            <a:ext cx="8686800" cy="2133599"/>
          </a:xfrm>
        </p:spPr>
        <p:txBody>
          <a:bodyPr>
            <a:noAutofit/>
          </a:bodyPr>
          <a:lstStyle/>
          <a:p>
            <a:pPr lvl="0">
              <a:spcAft>
                <a:spcPts val="600"/>
              </a:spcAft>
            </a:pPr>
            <a:r>
              <a:rPr lang="en-GB" sz="2000" dirty="0" err="1" smtClean="0"/>
              <a:t>Ցածր</a:t>
            </a:r>
            <a:r>
              <a:rPr lang="en-GB" sz="2000" dirty="0" smtClean="0"/>
              <a:t> </a:t>
            </a:r>
            <a:r>
              <a:rPr lang="en-GB" sz="2000" dirty="0" err="1" smtClean="0"/>
              <a:t>եկամուտ</a:t>
            </a:r>
            <a:r>
              <a:rPr lang="en-GB" sz="2000" dirty="0" smtClean="0"/>
              <a:t> </a:t>
            </a:r>
            <a:r>
              <a:rPr lang="en-GB" sz="2000" dirty="0" err="1" smtClean="0"/>
              <a:t>ունեցող</a:t>
            </a:r>
            <a:r>
              <a:rPr lang="en-GB" sz="2000" dirty="0" smtClean="0"/>
              <a:t> և </a:t>
            </a:r>
            <a:r>
              <a:rPr lang="en-GB" sz="2000" dirty="0" err="1" smtClean="0"/>
              <a:t>աղքատ</a:t>
            </a:r>
            <a:r>
              <a:rPr lang="en-GB" sz="2000" dirty="0" smtClean="0"/>
              <a:t> </a:t>
            </a:r>
            <a:r>
              <a:rPr lang="en-GB" sz="2000" dirty="0" err="1" smtClean="0"/>
              <a:t>բնակչության</a:t>
            </a:r>
            <a:r>
              <a:rPr lang="en-GB" sz="2000" dirty="0" smtClean="0"/>
              <a:t> </a:t>
            </a:r>
            <a:r>
              <a:rPr lang="en-GB" sz="2000" dirty="0" err="1" smtClean="0"/>
              <a:t>հասանելիության</a:t>
            </a:r>
            <a:r>
              <a:rPr lang="en-GB" sz="2000" dirty="0" smtClean="0"/>
              <a:t> </a:t>
            </a:r>
            <a:r>
              <a:rPr lang="en-GB" sz="2000" dirty="0" err="1" smtClean="0"/>
              <a:t>գնահատման</a:t>
            </a:r>
            <a:r>
              <a:rPr lang="en-GB" sz="2000" dirty="0" smtClean="0"/>
              <a:t> </a:t>
            </a:r>
            <a:r>
              <a:rPr lang="en-GB" sz="2000" dirty="0" err="1" smtClean="0"/>
              <a:t>դժվարություն</a:t>
            </a:r>
            <a:r>
              <a:rPr lang="en-GB" sz="2000" dirty="0" smtClean="0"/>
              <a:t>՝ </a:t>
            </a:r>
            <a:r>
              <a:rPr lang="en-GB" sz="2000" dirty="0" err="1" smtClean="0"/>
              <a:t>կապված</a:t>
            </a:r>
            <a:r>
              <a:rPr lang="en-GB" sz="2000" dirty="0" smtClean="0"/>
              <a:t> </a:t>
            </a:r>
            <a:r>
              <a:rPr lang="en-GB" sz="2000" dirty="0" err="1" smtClean="0"/>
              <a:t>առանձին</a:t>
            </a:r>
            <a:r>
              <a:rPr lang="en-GB" sz="2000" dirty="0" smtClean="0"/>
              <a:t> </a:t>
            </a:r>
            <a:r>
              <a:rPr lang="en-GB" sz="2000" dirty="0" err="1" smtClean="0"/>
              <a:t>հետազոտությունների</a:t>
            </a:r>
            <a:r>
              <a:rPr lang="en-GB" sz="2000" dirty="0" smtClean="0"/>
              <a:t> </a:t>
            </a:r>
            <a:r>
              <a:rPr lang="en-GB" sz="2000" dirty="0" err="1" smtClean="0"/>
              <a:t>բացակայության</a:t>
            </a:r>
            <a:r>
              <a:rPr lang="en-GB" sz="2000" dirty="0" smtClean="0"/>
              <a:t> և </a:t>
            </a:r>
            <a:r>
              <a:rPr lang="en-GB" sz="2000" dirty="0" err="1" smtClean="0"/>
              <a:t>տարբեր</a:t>
            </a:r>
            <a:r>
              <a:rPr lang="en-GB" sz="2000" dirty="0" smtClean="0"/>
              <a:t> </a:t>
            </a:r>
            <a:r>
              <a:rPr lang="en-GB" sz="2000" dirty="0" err="1" smtClean="0"/>
              <a:t>կազմակերպությունների</a:t>
            </a:r>
            <a:r>
              <a:rPr lang="en-GB" sz="2000" dirty="0" smtClean="0"/>
              <a:t> </a:t>
            </a:r>
            <a:r>
              <a:rPr lang="en-GB" sz="2000" dirty="0" err="1" smtClean="0"/>
              <a:t>կողմից</a:t>
            </a:r>
            <a:r>
              <a:rPr lang="en-GB" sz="2000" dirty="0" smtClean="0"/>
              <a:t> </a:t>
            </a:r>
            <a:r>
              <a:rPr lang="en-GB" sz="2000" dirty="0" err="1" smtClean="0"/>
              <a:t>տարբեր</a:t>
            </a:r>
            <a:r>
              <a:rPr lang="en-GB" sz="2000" dirty="0" smtClean="0"/>
              <a:t> </a:t>
            </a:r>
            <a:r>
              <a:rPr lang="en-GB" sz="2000" dirty="0" err="1" smtClean="0"/>
              <a:t>ցուցանիշների</a:t>
            </a:r>
            <a:r>
              <a:rPr lang="en-GB" sz="2000" dirty="0" smtClean="0"/>
              <a:t> </a:t>
            </a:r>
            <a:r>
              <a:rPr lang="en-GB" sz="2000" dirty="0" err="1" smtClean="0"/>
              <a:t>օգտագործման</a:t>
            </a:r>
            <a:r>
              <a:rPr lang="en-GB" sz="2000" dirty="0" smtClean="0"/>
              <a:t> </a:t>
            </a:r>
            <a:r>
              <a:rPr lang="en-GB" sz="2000" dirty="0" err="1" smtClean="0"/>
              <a:t>հետ</a:t>
            </a:r>
            <a:r>
              <a:rPr lang="en-GB" sz="2000" dirty="0" smtClean="0"/>
              <a:t> (</a:t>
            </a:r>
            <a:r>
              <a:rPr lang="en-GB" sz="2000" dirty="0" err="1" smtClean="0"/>
              <a:t>աղքատության</a:t>
            </a:r>
            <a:r>
              <a:rPr lang="en-GB" sz="2000" dirty="0" smtClean="0"/>
              <a:t> </a:t>
            </a:r>
            <a:r>
              <a:rPr lang="en-GB" sz="2000" dirty="0" err="1" smtClean="0"/>
              <a:t>գիծ</a:t>
            </a:r>
            <a:r>
              <a:rPr lang="en-GB" sz="2000" dirty="0" smtClean="0"/>
              <a:t>, </a:t>
            </a:r>
            <a:r>
              <a:rPr lang="en-GB" sz="2000" dirty="0" err="1" smtClean="0"/>
              <a:t>մեկ</a:t>
            </a:r>
            <a:r>
              <a:rPr lang="en-GB" sz="2000" dirty="0" smtClean="0"/>
              <a:t> </a:t>
            </a:r>
            <a:r>
              <a:rPr lang="en-GB" sz="2000" dirty="0" err="1" smtClean="0"/>
              <a:t>շնչի</a:t>
            </a:r>
            <a:r>
              <a:rPr lang="en-GB" sz="2000" dirty="0" smtClean="0"/>
              <a:t> </a:t>
            </a:r>
            <a:r>
              <a:rPr lang="en-GB" sz="2000" dirty="0" err="1" smtClean="0"/>
              <a:t>հաշվով</a:t>
            </a:r>
            <a:r>
              <a:rPr lang="en-GB" sz="2000" dirty="0" smtClean="0"/>
              <a:t> ՀԱԵ, </a:t>
            </a:r>
            <a:r>
              <a:rPr lang="en-GB" sz="2000" dirty="0" err="1" smtClean="0"/>
              <a:t>սպառողական</a:t>
            </a:r>
            <a:r>
              <a:rPr lang="en-GB" sz="2000" dirty="0" smtClean="0"/>
              <a:t> </a:t>
            </a:r>
            <a:r>
              <a:rPr lang="en-GB" sz="2000" dirty="0" err="1" smtClean="0"/>
              <a:t>զամբյուղ</a:t>
            </a:r>
            <a:r>
              <a:rPr lang="en-GB" sz="2000" dirty="0" smtClean="0"/>
              <a:t>),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85DDA-40DD-41F5-B1E2-46D09B57CD2B}" type="slidenum">
              <a:rPr lang="en-US" smtClean="0"/>
              <a:t>10</a:t>
            </a:fld>
            <a:endParaRPr lang="en-US"/>
          </a:p>
        </p:txBody>
      </p:sp>
      <p:pic>
        <p:nvPicPr>
          <p:cNvPr id="2050" name="Picture 2" descr="Image result for challen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171" y="3586162"/>
            <a:ext cx="3438525" cy="2505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3657600" y="3276600"/>
            <a:ext cx="5257801" cy="2971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dirty="0" err="1" smtClean="0"/>
              <a:t>Հաճախորդների</a:t>
            </a:r>
            <a:r>
              <a:rPr lang="en-GB" dirty="0" smtClean="0"/>
              <a:t> </a:t>
            </a:r>
            <a:r>
              <a:rPr lang="en-GB" dirty="0" err="1" smtClean="0"/>
              <a:t>գերպարտքայնության</a:t>
            </a:r>
            <a:r>
              <a:rPr lang="en-GB" dirty="0" smtClean="0"/>
              <a:t> </a:t>
            </a:r>
            <a:r>
              <a:rPr lang="en-GB" dirty="0" err="1" smtClean="0"/>
              <a:t>վերաբերյալ</a:t>
            </a:r>
            <a:r>
              <a:rPr lang="en-GB" dirty="0" smtClean="0"/>
              <a:t> </a:t>
            </a:r>
            <a:r>
              <a:rPr lang="en-GB" dirty="0" err="1" smtClean="0"/>
              <a:t>ամփոփ</a:t>
            </a:r>
            <a:r>
              <a:rPr lang="en-GB" dirty="0" smtClean="0"/>
              <a:t> </a:t>
            </a:r>
            <a:r>
              <a:rPr lang="en-GB" dirty="0" err="1" smtClean="0"/>
              <a:t>վերլուծության</a:t>
            </a:r>
            <a:r>
              <a:rPr lang="en-GB" dirty="0" smtClean="0"/>
              <a:t> </a:t>
            </a:r>
            <a:r>
              <a:rPr lang="en-GB" dirty="0" err="1" smtClean="0"/>
              <a:t>բացակայություն</a:t>
            </a:r>
            <a:r>
              <a:rPr lang="en-GB" dirty="0" smtClean="0"/>
              <a:t>,</a:t>
            </a:r>
            <a:endParaRPr lang="en-US" dirty="0" smtClean="0"/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dirty="0" err="1" smtClean="0"/>
              <a:t>Տրամադրված</a:t>
            </a:r>
            <a:r>
              <a:rPr lang="en-GB" dirty="0" smtClean="0"/>
              <a:t> </a:t>
            </a:r>
            <a:r>
              <a:rPr lang="en-GB" dirty="0" err="1" smtClean="0"/>
              <a:t>ոչ</a:t>
            </a:r>
            <a:r>
              <a:rPr lang="en-GB" dirty="0" smtClean="0"/>
              <a:t> </a:t>
            </a:r>
            <a:r>
              <a:rPr lang="en-GB" dirty="0" err="1" smtClean="0"/>
              <a:t>ֆինանսական</a:t>
            </a:r>
            <a:r>
              <a:rPr lang="en-GB" dirty="0" smtClean="0"/>
              <a:t> </a:t>
            </a:r>
            <a:r>
              <a:rPr lang="en-GB" dirty="0" err="1" smtClean="0"/>
              <a:t>ծառայությունների</a:t>
            </a:r>
            <a:r>
              <a:rPr lang="en-GB" dirty="0" smtClean="0"/>
              <a:t> և </a:t>
            </a:r>
            <a:r>
              <a:rPr lang="en-GB" dirty="0" err="1" smtClean="0"/>
              <a:t>համայնքային</a:t>
            </a:r>
            <a:r>
              <a:rPr lang="en-GB" dirty="0" smtClean="0"/>
              <a:t> </a:t>
            </a:r>
            <a:r>
              <a:rPr lang="en-GB" dirty="0" err="1" smtClean="0"/>
              <a:t>ներդրումների</a:t>
            </a:r>
            <a:r>
              <a:rPr lang="en-GB" dirty="0" smtClean="0"/>
              <a:t>՝  </a:t>
            </a:r>
            <a:r>
              <a:rPr lang="en-GB" dirty="0" err="1" smtClean="0"/>
              <a:t>հաճախորդների</a:t>
            </a:r>
            <a:r>
              <a:rPr lang="en-GB" dirty="0" smtClean="0"/>
              <a:t> </a:t>
            </a:r>
            <a:r>
              <a:rPr lang="en-GB" dirty="0" err="1" smtClean="0"/>
              <a:t>վրա</a:t>
            </a:r>
            <a:r>
              <a:rPr lang="en-GB" dirty="0" smtClean="0"/>
              <a:t> </a:t>
            </a:r>
            <a:r>
              <a:rPr lang="en-GB" dirty="0" err="1" smtClean="0"/>
              <a:t>ունեցած</a:t>
            </a:r>
            <a:r>
              <a:rPr lang="en-GB" dirty="0" smtClean="0"/>
              <a:t> </a:t>
            </a:r>
            <a:r>
              <a:rPr lang="en-GB" dirty="0" err="1" smtClean="0"/>
              <a:t>ազդեցության</a:t>
            </a:r>
            <a:r>
              <a:rPr lang="en-GB" dirty="0" smtClean="0"/>
              <a:t> </a:t>
            </a:r>
            <a:r>
              <a:rPr lang="en-GB" dirty="0" err="1" smtClean="0"/>
              <a:t>գնահատման</a:t>
            </a:r>
            <a:r>
              <a:rPr lang="en-GB" dirty="0" smtClean="0"/>
              <a:t> </a:t>
            </a:r>
            <a:r>
              <a:rPr lang="en-GB" dirty="0" err="1" smtClean="0"/>
              <a:t>վերաբերյալ</a:t>
            </a:r>
            <a:r>
              <a:rPr lang="en-GB" dirty="0" smtClean="0"/>
              <a:t> </a:t>
            </a:r>
            <a:r>
              <a:rPr lang="en-GB" dirty="0" err="1" smtClean="0"/>
              <a:t>հետազոտությունների</a:t>
            </a:r>
            <a:r>
              <a:rPr lang="en-GB" dirty="0" smtClean="0"/>
              <a:t> </a:t>
            </a:r>
            <a:r>
              <a:rPr lang="en-GB" dirty="0" err="1" smtClean="0"/>
              <a:t>բացակայություն</a:t>
            </a:r>
            <a:r>
              <a:rPr lang="en-GB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31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:\Users\Admin\Downloads\wordcloud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543110"/>
            <a:ext cx="4876800" cy="444814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744" y="148770"/>
            <a:ext cx="8668656" cy="609600"/>
          </a:xfrm>
        </p:spPr>
        <p:txBody>
          <a:bodyPr>
            <a:noAutofit/>
          </a:bodyPr>
          <a:lstStyle/>
          <a:p>
            <a:r>
              <a:rPr lang="en-US" sz="3200" dirty="0" err="1" smtClean="0"/>
              <a:t>Սոցիալական</a:t>
            </a:r>
            <a:r>
              <a:rPr lang="en-US" sz="3200" dirty="0" smtClean="0"/>
              <a:t> </a:t>
            </a:r>
            <a:r>
              <a:rPr lang="en-US" sz="3200" dirty="0" err="1" smtClean="0"/>
              <a:t>նպատակների</a:t>
            </a:r>
            <a:r>
              <a:rPr lang="en-US" sz="3200" dirty="0" smtClean="0"/>
              <a:t> </a:t>
            </a:r>
            <a:r>
              <a:rPr lang="en-US" sz="3200" dirty="0" err="1" smtClean="0"/>
              <a:t>սահմանում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85DDA-40DD-41F5-B1E2-46D09B57CD2B}" type="slidenum">
              <a:rPr lang="en-US" smtClean="0"/>
              <a:t>11</a:t>
            </a:fld>
            <a:endParaRPr lang="en-US"/>
          </a:p>
        </p:txBody>
      </p:sp>
      <p:sp>
        <p:nvSpPr>
          <p:cNvPr id="6" name="Content Placeholder 7"/>
          <p:cNvSpPr txBox="1">
            <a:spLocks/>
          </p:cNvSpPr>
          <p:nvPr/>
        </p:nvSpPr>
        <p:spPr>
          <a:xfrm>
            <a:off x="399144" y="2286000"/>
            <a:ext cx="4038600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en-GB" sz="1800" dirty="0" err="1" smtClean="0"/>
              <a:t>Ընդլայնել</a:t>
            </a:r>
            <a:r>
              <a:rPr lang="en-GB" sz="1800" dirty="0" smtClean="0"/>
              <a:t> </a:t>
            </a:r>
            <a:r>
              <a:rPr lang="en-GB" sz="1800" dirty="0" err="1" smtClean="0"/>
              <a:t>ֆինանսական</a:t>
            </a:r>
            <a:r>
              <a:rPr lang="en-GB" sz="1800" dirty="0" smtClean="0"/>
              <a:t> </a:t>
            </a:r>
            <a:r>
              <a:rPr lang="en-GB" sz="1800" dirty="0" err="1" smtClean="0"/>
              <a:t>ներգրավվածությունը</a:t>
            </a:r>
            <a:r>
              <a:rPr lang="en-GB" sz="1800" dirty="0" smtClean="0"/>
              <a:t>՝ </a:t>
            </a:r>
            <a:r>
              <a:rPr lang="en-GB" sz="1800" dirty="0" err="1" smtClean="0"/>
              <a:t>տրամադրելով</a:t>
            </a:r>
            <a:r>
              <a:rPr lang="en-GB" sz="1800" dirty="0" smtClean="0"/>
              <a:t> </a:t>
            </a:r>
            <a:r>
              <a:rPr lang="en-GB" sz="1800" dirty="0" err="1" smtClean="0"/>
              <a:t>հասանելի</a:t>
            </a:r>
            <a:r>
              <a:rPr lang="en-GB" sz="1800" dirty="0" smtClean="0"/>
              <a:t> </a:t>
            </a:r>
            <a:r>
              <a:rPr lang="en-GB" sz="1800" dirty="0" err="1" smtClean="0"/>
              <a:t>ֆինանսական</a:t>
            </a:r>
            <a:r>
              <a:rPr lang="en-GB" sz="1800" dirty="0" smtClean="0"/>
              <a:t> </a:t>
            </a:r>
            <a:r>
              <a:rPr lang="en-GB" sz="1800" dirty="0" err="1" smtClean="0"/>
              <a:t>ծառայություններ</a:t>
            </a:r>
            <a:r>
              <a:rPr lang="en-GB" sz="1800" dirty="0" smtClean="0"/>
              <a:t> (78%)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sz="18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GB" sz="1800" dirty="0" err="1" smtClean="0"/>
              <a:t>Բարելավել</a:t>
            </a:r>
            <a:r>
              <a:rPr lang="en-GB" sz="1800" dirty="0" smtClean="0"/>
              <a:t> </a:t>
            </a:r>
            <a:r>
              <a:rPr lang="en-GB" sz="1800" dirty="0" err="1" smtClean="0"/>
              <a:t>ցածր</a:t>
            </a:r>
            <a:r>
              <a:rPr lang="en-GB" sz="1800" dirty="0" smtClean="0"/>
              <a:t> </a:t>
            </a:r>
            <a:r>
              <a:rPr lang="en-GB" sz="1800" dirty="0" err="1" smtClean="0"/>
              <a:t>եկամուտ</a:t>
            </a:r>
            <a:r>
              <a:rPr lang="en-GB" sz="1800" dirty="0" smtClean="0"/>
              <a:t> </a:t>
            </a:r>
            <a:r>
              <a:rPr lang="en-GB" sz="1800" dirty="0" err="1" smtClean="0"/>
              <a:t>ունեցող</a:t>
            </a:r>
            <a:r>
              <a:rPr lang="en-GB" sz="1800" dirty="0" smtClean="0"/>
              <a:t> </a:t>
            </a:r>
            <a:r>
              <a:rPr lang="en-GB" sz="1800" dirty="0" err="1" smtClean="0"/>
              <a:t>ընտանիքների</a:t>
            </a:r>
            <a:r>
              <a:rPr lang="en-GB" sz="1800" dirty="0" smtClean="0"/>
              <a:t> </a:t>
            </a:r>
            <a:r>
              <a:rPr lang="en-GB" sz="1800" dirty="0" err="1" smtClean="0"/>
              <a:t>կյանքի</a:t>
            </a:r>
            <a:r>
              <a:rPr lang="en-GB" sz="1800" dirty="0" smtClean="0"/>
              <a:t> </a:t>
            </a:r>
            <a:r>
              <a:rPr lang="en-GB" sz="1800" dirty="0" err="1" smtClean="0"/>
              <a:t>որակը</a:t>
            </a:r>
            <a:r>
              <a:rPr lang="en-GB" sz="1800" dirty="0" smtClean="0"/>
              <a:t> (56%)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sz="18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GB" sz="1800" dirty="0" err="1" smtClean="0"/>
              <a:t>Նվազեցնել</a:t>
            </a:r>
            <a:r>
              <a:rPr lang="en-GB" sz="1800" dirty="0" smtClean="0"/>
              <a:t> </a:t>
            </a:r>
            <a:r>
              <a:rPr lang="en-GB" sz="1800" dirty="0" err="1" smtClean="0"/>
              <a:t>աղքատության</a:t>
            </a:r>
            <a:r>
              <a:rPr lang="en-GB" sz="1800" dirty="0" smtClean="0"/>
              <a:t> </a:t>
            </a:r>
            <a:r>
              <a:rPr lang="en-GB" sz="1800" dirty="0" err="1" smtClean="0"/>
              <a:t>մակարդակը</a:t>
            </a:r>
            <a:r>
              <a:rPr lang="en-GB" sz="1800" dirty="0" smtClean="0"/>
              <a:t> (33%)</a:t>
            </a:r>
            <a:endParaRPr lang="en-GB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 smtClean="0"/>
              <a:t>Կազմակերպությունների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առաքելության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մեջ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ներառված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սոցիալական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նպատակները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384017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744" y="148770"/>
            <a:ext cx="8668656" cy="609600"/>
          </a:xfrm>
        </p:spPr>
        <p:txBody>
          <a:bodyPr>
            <a:noAutofit/>
          </a:bodyPr>
          <a:lstStyle/>
          <a:p>
            <a:r>
              <a:rPr lang="en-US" sz="3200" dirty="0" err="1" smtClean="0"/>
              <a:t>Սոցիալական</a:t>
            </a:r>
            <a:r>
              <a:rPr lang="en-US" sz="3200" dirty="0" smtClean="0"/>
              <a:t> </a:t>
            </a:r>
            <a:r>
              <a:rPr lang="en-US" sz="3200" dirty="0" err="1" smtClean="0"/>
              <a:t>նպատակների</a:t>
            </a:r>
            <a:r>
              <a:rPr lang="en-US" sz="3200" dirty="0" smtClean="0"/>
              <a:t> </a:t>
            </a:r>
            <a:r>
              <a:rPr lang="en-US" sz="3200" dirty="0" err="1" smtClean="0"/>
              <a:t>սահմանում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85DDA-40DD-41F5-B1E2-46D09B57CD2B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0" y="1143000"/>
            <a:ext cx="838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err="1" smtClean="0"/>
              <a:t>Կազմակերպությունների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ռազմավարության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մեջ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ներառված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սոցիալական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նպատակները</a:t>
            </a:r>
            <a:endParaRPr lang="en-GB" sz="2000" b="1" dirty="0"/>
          </a:p>
        </p:txBody>
      </p:sp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4728517"/>
              </p:ext>
            </p:extLst>
          </p:nvPr>
        </p:nvGraphicFramePr>
        <p:xfrm>
          <a:off x="246744" y="1676400"/>
          <a:ext cx="8744856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815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85DDA-40DD-41F5-B1E2-46D09B57CD2B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7749533"/>
              </p:ext>
            </p:extLst>
          </p:nvPr>
        </p:nvGraphicFramePr>
        <p:xfrm>
          <a:off x="381000" y="1981200"/>
          <a:ext cx="83820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46744" y="148770"/>
            <a:ext cx="8382000" cy="609600"/>
          </a:xfrm>
        </p:spPr>
        <p:txBody>
          <a:bodyPr>
            <a:normAutofit fontScale="90000"/>
          </a:bodyPr>
          <a:lstStyle/>
          <a:p>
            <a:r>
              <a:rPr lang="hy-AM" dirty="0" smtClean="0"/>
              <a:t>Վերլուծության արդյունքները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1143000"/>
            <a:ext cx="533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 smtClean="0"/>
              <a:t>Աշխարհագրական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ծածկույթ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129044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17223361"/>
              </p:ext>
            </p:extLst>
          </p:nvPr>
        </p:nvGraphicFramePr>
        <p:xfrm>
          <a:off x="381000" y="1676400"/>
          <a:ext cx="80772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46744" y="148770"/>
            <a:ext cx="8382000" cy="609600"/>
          </a:xfrm>
        </p:spPr>
        <p:txBody>
          <a:bodyPr>
            <a:normAutofit fontScale="90000"/>
          </a:bodyPr>
          <a:lstStyle/>
          <a:p>
            <a:r>
              <a:rPr lang="hy-AM" dirty="0" smtClean="0"/>
              <a:t>Վերլուծության արդյունքները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1143000"/>
            <a:ext cx="861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 smtClean="0"/>
              <a:t>Պրոդուկտներ</a:t>
            </a:r>
            <a:endParaRPr lang="en-GB" sz="2000" b="1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85DDA-40DD-41F5-B1E2-46D09B57CD2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91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85DDA-40DD-41F5-B1E2-46D09B57CD2B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3481383"/>
              </p:ext>
            </p:extLst>
          </p:nvPr>
        </p:nvGraphicFramePr>
        <p:xfrm>
          <a:off x="304800" y="1295400"/>
          <a:ext cx="8382000" cy="483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46744" y="148770"/>
            <a:ext cx="8382000" cy="609600"/>
          </a:xfrm>
        </p:spPr>
        <p:txBody>
          <a:bodyPr>
            <a:normAutofit fontScale="90000"/>
          </a:bodyPr>
          <a:lstStyle/>
          <a:p>
            <a:r>
              <a:rPr lang="hy-AM" dirty="0" smtClean="0"/>
              <a:t>Վերլուծության արդյունքները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1143000"/>
            <a:ext cx="533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 smtClean="0"/>
              <a:t>Պրոդուկտներ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343252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46185787"/>
              </p:ext>
            </p:extLst>
          </p:nvPr>
        </p:nvGraphicFramePr>
        <p:xfrm>
          <a:off x="-9940" y="1385991"/>
          <a:ext cx="4429539" cy="29238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02915573"/>
              </p:ext>
            </p:extLst>
          </p:nvPr>
        </p:nvGraphicFramePr>
        <p:xfrm>
          <a:off x="4802826" y="1402556"/>
          <a:ext cx="4341174" cy="3017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46744" y="148770"/>
            <a:ext cx="8382000" cy="609600"/>
          </a:xfrm>
        </p:spPr>
        <p:txBody>
          <a:bodyPr>
            <a:normAutofit fontScale="90000"/>
          </a:bodyPr>
          <a:lstStyle/>
          <a:p>
            <a:r>
              <a:rPr lang="hy-AM" dirty="0" smtClean="0"/>
              <a:t>Վերլուծության արդյունքները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990600"/>
            <a:ext cx="617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 smtClean="0"/>
              <a:t>Համախառն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վարկային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պորտֆելի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բաշխումը</a:t>
            </a:r>
            <a:endParaRPr lang="en-GB" sz="2000" b="1" dirty="0"/>
          </a:p>
        </p:txBody>
      </p:sp>
      <p:graphicFrame>
        <p:nvGraphicFramePr>
          <p:cNvPr id="9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6223837"/>
              </p:ext>
            </p:extLst>
          </p:nvPr>
        </p:nvGraphicFramePr>
        <p:xfrm>
          <a:off x="374374" y="3583330"/>
          <a:ext cx="5087256" cy="3246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1870562"/>
              </p:ext>
            </p:extLst>
          </p:nvPr>
        </p:nvGraphicFramePr>
        <p:xfrm>
          <a:off x="4802826" y="3537930"/>
          <a:ext cx="4341174" cy="3472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85DDA-40DD-41F5-B1E2-46D09B57CD2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31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85DDA-40DD-41F5-B1E2-46D09B57CD2B}" type="slidenum">
              <a:rPr lang="en-US" smtClean="0"/>
              <a:t>17</a:t>
            </a:fld>
            <a:endParaRPr lang="en-US"/>
          </a:p>
        </p:txBody>
      </p:sp>
      <p:graphicFrame>
        <p:nvGraphicFramePr>
          <p:cNvPr id="10" name="Content Placeholder 1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11812684"/>
              </p:ext>
            </p:extLst>
          </p:nvPr>
        </p:nvGraphicFramePr>
        <p:xfrm>
          <a:off x="381001" y="1752601"/>
          <a:ext cx="441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ontent Placeholder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6585884"/>
              </p:ext>
            </p:extLst>
          </p:nvPr>
        </p:nvGraphicFramePr>
        <p:xfrm>
          <a:off x="4663678" y="1752601"/>
          <a:ext cx="4327922" cy="4419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46744" y="148770"/>
            <a:ext cx="8382000" cy="609600"/>
          </a:xfrm>
        </p:spPr>
        <p:txBody>
          <a:bodyPr>
            <a:normAutofit fontScale="90000"/>
          </a:bodyPr>
          <a:lstStyle/>
          <a:p>
            <a:r>
              <a:rPr lang="hy-AM" dirty="0" smtClean="0"/>
              <a:t>Վերլուծության արդյունքները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81000" y="1143000"/>
            <a:ext cx="533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 smtClean="0"/>
              <a:t>Հաճախորդների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նկարագիրը</a:t>
            </a:r>
            <a:endParaRPr lang="en-GB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221163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1900" dirty="0" err="1" smtClean="0"/>
              <a:t>Ֆինանսական</a:t>
            </a:r>
            <a:r>
              <a:rPr lang="en-GB" sz="1900" dirty="0" smtClean="0"/>
              <a:t> </a:t>
            </a:r>
            <a:r>
              <a:rPr lang="en-GB" sz="1900" dirty="0" err="1" smtClean="0"/>
              <a:t>համակարգի</a:t>
            </a:r>
            <a:r>
              <a:rPr lang="en-GB" sz="1900" dirty="0" smtClean="0"/>
              <a:t> </a:t>
            </a:r>
            <a:r>
              <a:rPr lang="en-GB" sz="1900" dirty="0" err="1" smtClean="0"/>
              <a:t>հաշտարար</a:t>
            </a:r>
            <a:r>
              <a:rPr lang="en-GB" sz="1900" dirty="0" smtClean="0"/>
              <a:t> </a:t>
            </a:r>
            <a:r>
              <a:rPr lang="en-GB" sz="1900" dirty="0" err="1" smtClean="0"/>
              <a:t>ներկայացված</a:t>
            </a:r>
            <a:r>
              <a:rPr lang="en-GB" sz="1900" dirty="0" smtClean="0"/>
              <a:t> </a:t>
            </a:r>
            <a:r>
              <a:rPr lang="en-GB" sz="1900" dirty="0" err="1" smtClean="0"/>
              <a:t>բողոքների</a:t>
            </a:r>
            <a:r>
              <a:rPr lang="en-GB" sz="1900" dirty="0" smtClean="0"/>
              <a:t> քանակը-89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1900" dirty="0" err="1" smtClean="0"/>
              <a:t>Քննության</a:t>
            </a:r>
            <a:r>
              <a:rPr lang="en-GB" sz="1900" dirty="0" smtClean="0"/>
              <a:t> </a:t>
            </a:r>
            <a:r>
              <a:rPr lang="en-GB" sz="1900" dirty="0" err="1" smtClean="0"/>
              <a:t>ընդունված</a:t>
            </a:r>
            <a:r>
              <a:rPr lang="en-GB" sz="1900" dirty="0" smtClean="0"/>
              <a:t> </a:t>
            </a:r>
            <a:r>
              <a:rPr lang="en-GB" sz="1900" dirty="0" err="1" smtClean="0"/>
              <a:t>գործերի</a:t>
            </a:r>
            <a:r>
              <a:rPr lang="en-GB" sz="1900" dirty="0" smtClean="0"/>
              <a:t> քանակը-14, </a:t>
            </a:r>
            <a:r>
              <a:rPr lang="en-GB" sz="1900" dirty="0" err="1" smtClean="0"/>
              <a:t>որից</a:t>
            </a:r>
            <a:r>
              <a:rPr lang="en-GB" sz="1900" dirty="0" smtClean="0"/>
              <a:t>՝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1900" dirty="0" smtClean="0"/>
              <a:t>5- </a:t>
            </a:r>
            <a:r>
              <a:rPr lang="en-GB" sz="1900" dirty="0" err="1" smtClean="0"/>
              <a:t>հաշտեցում</a:t>
            </a:r>
            <a:r>
              <a:rPr lang="en-GB" sz="1900" dirty="0" smtClean="0"/>
              <a:t>,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1900" dirty="0" smtClean="0"/>
              <a:t>2-բավարարում,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1900" dirty="0" smtClean="0"/>
              <a:t>1- </a:t>
            </a:r>
            <a:r>
              <a:rPr lang="en-GB" sz="1900" dirty="0" err="1" smtClean="0"/>
              <a:t>դադարեցում</a:t>
            </a:r>
            <a:r>
              <a:rPr lang="en-GB" sz="1900" dirty="0" smtClean="0"/>
              <a:t>,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1900" dirty="0" smtClean="0"/>
              <a:t>6-մերժում: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57696248"/>
              </p:ext>
            </p:extLst>
          </p:nvPr>
        </p:nvGraphicFramePr>
        <p:xfrm>
          <a:off x="0" y="1828800"/>
          <a:ext cx="4526756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46744" y="148770"/>
            <a:ext cx="8382000" cy="609600"/>
          </a:xfrm>
        </p:spPr>
        <p:txBody>
          <a:bodyPr>
            <a:normAutofit fontScale="90000"/>
          </a:bodyPr>
          <a:lstStyle/>
          <a:p>
            <a:r>
              <a:rPr lang="hy-AM" dirty="0" smtClean="0"/>
              <a:t>Վերլուծության արդյունքները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1143000"/>
            <a:ext cx="533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 smtClean="0"/>
              <a:t>Սպառողների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շահերի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պաշտպանություն</a:t>
            </a:r>
            <a:endParaRPr lang="en-GB" sz="20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85DDA-40DD-41F5-B1E2-46D09B57CD2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54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4348157"/>
              </p:ext>
            </p:extLst>
          </p:nvPr>
        </p:nvGraphicFramePr>
        <p:xfrm>
          <a:off x="381000" y="1550367"/>
          <a:ext cx="8458200" cy="4857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46744" y="148770"/>
            <a:ext cx="8382000" cy="609600"/>
          </a:xfrm>
        </p:spPr>
        <p:txBody>
          <a:bodyPr>
            <a:normAutofit fontScale="90000"/>
          </a:bodyPr>
          <a:lstStyle/>
          <a:p>
            <a:r>
              <a:rPr lang="hy-AM" dirty="0" smtClean="0"/>
              <a:t>Վերլուծության արդյունքները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143000"/>
            <a:ext cx="533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 smtClean="0"/>
              <a:t>Գերպարտքայնության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կանխում</a:t>
            </a:r>
            <a:endParaRPr lang="en-GB" sz="20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85DDA-40DD-41F5-B1E2-46D09B57CD2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20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782456"/>
            <a:ext cx="9144000" cy="135695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y-AM" dirty="0" smtClean="0"/>
              <a:t>Հաշվետվության նպատակը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1"/>
            <a:ext cx="8610600" cy="3886199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hy-AM" dirty="0" smtClean="0"/>
              <a:t>Գ</a:t>
            </a:r>
            <a:r>
              <a:rPr lang="en-GB" dirty="0" err="1" smtClean="0"/>
              <a:t>նահատել</a:t>
            </a:r>
            <a:r>
              <a:rPr lang="en-GB" dirty="0" smtClean="0"/>
              <a:t> </a:t>
            </a:r>
            <a:r>
              <a:rPr lang="en-GB" dirty="0" err="1" smtClean="0"/>
              <a:t>ֆինանսական</a:t>
            </a:r>
            <a:r>
              <a:rPr lang="en-GB" dirty="0" smtClean="0"/>
              <a:t> </a:t>
            </a:r>
            <a:r>
              <a:rPr lang="en-GB" dirty="0" err="1" smtClean="0"/>
              <a:t>կազմակերպություններում</a:t>
            </a:r>
            <a:r>
              <a:rPr lang="en-GB" dirty="0" smtClean="0"/>
              <a:t> </a:t>
            </a:r>
            <a:r>
              <a:rPr lang="en-GB" dirty="0" err="1" smtClean="0"/>
              <a:t>սոցիալական</a:t>
            </a:r>
            <a:r>
              <a:rPr lang="en-GB" dirty="0" smtClean="0"/>
              <a:t> </a:t>
            </a:r>
            <a:r>
              <a:rPr lang="en-GB" dirty="0" err="1" smtClean="0"/>
              <a:t>նպատակների</a:t>
            </a:r>
            <a:r>
              <a:rPr lang="en-GB" dirty="0"/>
              <a:t> </a:t>
            </a:r>
            <a:r>
              <a:rPr lang="en-GB" dirty="0" err="1" smtClean="0"/>
              <a:t>սահմանման</a:t>
            </a:r>
            <a:r>
              <a:rPr lang="en-GB" dirty="0" smtClean="0"/>
              <a:t> </a:t>
            </a:r>
            <a:r>
              <a:rPr lang="en-GB" dirty="0" err="1" smtClean="0"/>
              <a:t>կարևորությունը</a:t>
            </a:r>
            <a:r>
              <a:rPr lang="en-GB" dirty="0" smtClean="0"/>
              <a:t>:</a:t>
            </a:r>
          </a:p>
          <a:p>
            <a:pPr>
              <a:lnSpc>
                <a:spcPct val="120000"/>
              </a:lnSpc>
            </a:pPr>
            <a:endParaRPr lang="en-GB" sz="2200" dirty="0"/>
          </a:p>
          <a:p>
            <a:pPr>
              <a:lnSpc>
                <a:spcPct val="120000"/>
              </a:lnSpc>
            </a:pPr>
            <a:r>
              <a:rPr lang="en-GB" dirty="0" err="1" smtClean="0"/>
              <a:t>Գնահատել</a:t>
            </a:r>
            <a:r>
              <a:rPr lang="en-GB" dirty="0" smtClean="0"/>
              <a:t>, </a:t>
            </a:r>
            <a:r>
              <a:rPr lang="en-GB" dirty="0" err="1" smtClean="0"/>
              <a:t>թե</a:t>
            </a:r>
            <a:r>
              <a:rPr lang="en-GB" dirty="0" smtClean="0"/>
              <a:t> </a:t>
            </a:r>
            <a:r>
              <a:rPr lang="en-GB" dirty="0" err="1" smtClean="0"/>
              <a:t>որքանով</a:t>
            </a:r>
            <a:r>
              <a:rPr lang="en-GB" dirty="0" smtClean="0"/>
              <a:t> </a:t>
            </a:r>
            <a:r>
              <a:rPr lang="en-GB" dirty="0" err="1" smtClean="0"/>
              <a:t>են</a:t>
            </a:r>
            <a:r>
              <a:rPr lang="en-GB" dirty="0" smtClean="0"/>
              <a:t> </a:t>
            </a:r>
            <a:r>
              <a:rPr lang="en-GB" dirty="0" err="1" smtClean="0"/>
              <a:t>կազմակերպություններում</a:t>
            </a:r>
            <a:r>
              <a:rPr lang="en-GB" dirty="0" smtClean="0"/>
              <a:t> </a:t>
            </a:r>
            <a:r>
              <a:rPr lang="en-GB" dirty="0" err="1" smtClean="0"/>
              <a:t>ներդրված</a:t>
            </a:r>
            <a:r>
              <a:rPr lang="en-GB" dirty="0" smtClean="0"/>
              <a:t> </a:t>
            </a:r>
            <a:r>
              <a:rPr lang="en-GB" dirty="0" err="1" smtClean="0"/>
              <a:t>կանոնակարգերը</a:t>
            </a:r>
            <a:r>
              <a:rPr lang="en-GB" dirty="0" smtClean="0"/>
              <a:t> և </a:t>
            </a:r>
            <a:r>
              <a:rPr lang="en-GB" dirty="0" err="1" smtClean="0"/>
              <a:t>աշխատանքային</a:t>
            </a:r>
            <a:r>
              <a:rPr lang="en-GB" dirty="0" smtClean="0"/>
              <a:t> </a:t>
            </a:r>
            <a:r>
              <a:rPr lang="en-GB" dirty="0" err="1" smtClean="0"/>
              <a:t>սկզբունքները</a:t>
            </a:r>
            <a:r>
              <a:rPr lang="en-GB" dirty="0" smtClean="0"/>
              <a:t> </a:t>
            </a:r>
            <a:r>
              <a:rPr lang="en-GB" dirty="0" err="1" smtClean="0"/>
              <a:t>նպաստում</a:t>
            </a:r>
            <a:r>
              <a:rPr lang="en-GB" dirty="0" smtClean="0"/>
              <a:t> </a:t>
            </a:r>
            <a:r>
              <a:rPr lang="en-GB" dirty="0" err="1" smtClean="0"/>
              <a:t>այդ</a:t>
            </a:r>
            <a:r>
              <a:rPr lang="en-GB" dirty="0" smtClean="0"/>
              <a:t> </a:t>
            </a:r>
            <a:r>
              <a:rPr lang="en-GB" dirty="0" err="1" smtClean="0"/>
              <a:t>նպատակների</a:t>
            </a:r>
            <a:r>
              <a:rPr lang="en-GB" dirty="0" smtClean="0"/>
              <a:t> </a:t>
            </a:r>
            <a:r>
              <a:rPr lang="en-GB" dirty="0" err="1" smtClean="0"/>
              <a:t>իրագործմանը</a:t>
            </a:r>
            <a:r>
              <a:rPr lang="en-GB" dirty="0" smtClean="0"/>
              <a:t>:</a:t>
            </a:r>
          </a:p>
          <a:p>
            <a:pPr>
              <a:lnSpc>
                <a:spcPct val="120000"/>
              </a:lnSpc>
            </a:pPr>
            <a:endParaRPr lang="en-GB" sz="2200" dirty="0"/>
          </a:p>
          <a:p>
            <a:pPr>
              <a:lnSpc>
                <a:spcPct val="120000"/>
              </a:lnSpc>
            </a:pPr>
            <a:r>
              <a:rPr lang="en-GB" dirty="0" err="1" smtClean="0"/>
              <a:t>Համեմատման</a:t>
            </a:r>
            <a:r>
              <a:rPr lang="en-GB" dirty="0" smtClean="0"/>
              <a:t> </a:t>
            </a:r>
            <a:r>
              <a:rPr lang="en-GB" dirty="0" err="1" smtClean="0"/>
              <a:t>բազա</a:t>
            </a:r>
            <a:r>
              <a:rPr lang="en-GB" dirty="0" smtClean="0"/>
              <a:t> </a:t>
            </a:r>
            <a:r>
              <a:rPr lang="en-GB" dirty="0" err="1" smtClean="0"/>
              <a:t>ստեղծել</a:t>
            </a:r>
            <a:r>
              <a:rPr lang="en-GB" dirty="0" smtClean="0"/>
              <a:t> </a:t>
            </a:r>
            <a:r>
              <a:rPr lang="en-GB" dirty="0" err="1" smtClean="0"/>
              <a:t>տարբեր</a:t>
            </a:r>
            <a:r>
              <a:rPr lang="en-GB" dirty="0" smtClean="0"/>
              <a:t> </a:t>
            </a:r>
            <a:r>
              <a:rPr lang="en-GB" dirty="0" err="1" smtClean="0"/>
              <a:t>երկրների</a:t>
            </a:r>
            <a:r>
              <a:rPr lang="en-GB" dirty="0" smtClean="0"/>
              <a:t> և </a:t>
            </a:r>
            <a:r>
              <a:rPr lang="en-GB" dirty="0" err="1" smtClean="0"/>
              <a:t>տարածաշրջանների</a:t>
            </a:r>
            <a:r>
              <a:rPr lang="en-GB" dirty="0" smtClean="0"/>
              <a:t> </a:t>
            </a:r>
            <a:r>
              <a:rPr lang="en-GB" dirty="0" err="1" smtClean="0"/>
              <a:t>միջև</a:t>
            </a:r>
            <a:r>
              <a:rPr lang="en-GB" dirty="0" smtClean="0"/>
              <a:t>՝ </a:t>
            </a:r>
            <a:r>
              <a:rPr lang="en-GB" dirty="0" err="1" smtClean="0"/>
              <a:t>սոցիալական</a:t>
            </a:r>
            <a:r>
              <a:rPr lang="en-GB" dirty="0" smtClean="0"/>
              <a:t> </a:t>
            </a:r>
            <a:r>
              <a:rPr lang="en-GB" dirty="0" err="1" smtClean="0"/>
              <a:t>նպատակների</a:t>
            </a:r>
            <a:r>
              <a:rPr lang="en-GB" dirty="0" smtClean="0"/>
              <a:t> </a:t>
            </a:r>
            <a:r>
              <a:rPr lang="en-GB" dirty="0" err="1" smtClean="0"/>
              <a:t>կառավարման</a:t>
            </a:r>
            <a:r>
              <a:rPr lang="en-GB" dirty="0" smtClean="0"/>
              <a:t> </a:t>
            </a:r>
            <a:r>
              <a:rPr lang="en-GB" dirty="0" err="1" smtClean="0"/>
              <a:t>ցուցանիշների</a:t>
            </a:r>
            <a:r>
              <a:rPr lang="en-GB" dirty="0" smtClean="0"/>
              <a:t> </a:t>
            </a:r>
            <a:r>
              <a:rPr lang="en-GB" dirty="0" err="1" smtClean="0"/>
              <a:t>համեմատության</a:t>
            </a:r>
            <a:r>
              <a:rPr lang="en-GB" dirty="0" smtClean="0"/>
              <a:t> և </a:t>
            </a:r>
            <a:r>
              <a:rPr lang="en-GB" dirty="0" err="1" smtClean="0"/>
              <a:t>լավագույն</a:t>
            </a:r>
            <a:r>
              <a:rPr lang="en-GB" dirty="0" smtClean="0"/>
              <a:t> </a:t>
            </a:r>
            <a:r>
              <a:rPr lang="en-GB" dirty="0" err="1" smtClean="0"/>
              <a:t>փորձի</a:t>
            </a:r>
            <a:r>
              <a:rPr lang="en-GB" dirty="0" smtClean="0"/>
              <a:t> </a:t>
            </a:r>
            <a:r>
              <a:rPr lang="en-GB" dirty="0" err="1" smtClean="0"/>
              <a:t>հիման</a:t>
            </a:r>
            <a:r>
              <a:rPr lang="en-GB" dirty="0" smtClean="0"/>
              <a:t> </a:t>
            </a:r>
            <a:r>
              <a:rPr lang="en-GB" dirty="0" err="1" smtClean="0"/>
              <a:t>վրա</a:t>
            </a:r>
            <a:r>
              <a:rPr lang="en-GB" dirty="0" smtClean="0"/>
              <a:t> </a:t>
            </a:r>
            <a:r>
              <a:rPr lang="en-GB" dirty="0" err="1" smtClean="0"/>
              <a:t>ընդունելի</a:t>
            </a:r>
            <a:r>
              <a:rPr lang="en-GB" dirty="0" smtClean="0"/>
              <a:t> </a:t>
            </a:r>
            <a:r>
              <a:rPr lang="en-GB" dirty="0" err="1" smtClean="0"/>
              <a:t>չափորոշիչների</a:t>
            </a:r>
            <a:r>
              <a:rPr lang="en-GB" dirty="0" smtClean="0"/>
              <a:t> </a:t>
            </a:r>
            <a:r>
              <a:rPr lang="en-GB" dirty="0" err="1" smtClean="0"/>
              <a:t>սահմանման</a:t>
            </a:r>
            <a:r>
              <a:rPr lang="en-GB" dirty="0" smtClean="0"/>
              <a:t> </a:t>
            </a:r>
            <a:r>
              <a:rPr lang="en-GB" dirty="0" err="1" smtClean="0"/>
              <a:t>համար</a:t>
            </a:r>
            <a:r>
              <a:rPr lang="en-GB" dirty="0" smtClean="0"/>
              <a:t>:</a:t>
            </a:r>
          </a:p>
          <a:p>
            <a:pPr>
              <a:lnSpc>
                <a:spcPct val="120000"/>
              </a:lnSpc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85DDA-40DD-41F5-B1E2-46D09B57CD2B}" type="slidenum">
              <a:rPr lang="en-US" smtClean="0"/>
              <a:t>2</a:t>
            </a:fld>
            <a:endParaRPr lang="en-US"/>
          </a:p>
        </p:txBody>
      </p:sp>
      <p:pic>
        <p:nvPicPr>
          <p:cNvPr id="6" name="Picture 5" descr="1.png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4800736"/>
            <a:ext cx="1300458" cy="1300458"/>
          </a:xfrm>
          <a:prstGeom prst="rect">
            <a:avLst/>
          </a:prstGeom>
        </p:spPr>
      </p:pic>
      <p:pic>
        <p:nvPicPr>
          <p:cNvPr id="7" name="Picture 6" descr="2.png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042" y="4800736"/>
            <a:ext cx="1300458" cy="1300458"/>
          </a:xfrm>
          <a:prstGeom prst="rect">
            <a:avLst/>
          </a:prstGeom>
        </p:spPr>
      </p:pic>
      <p:pic>
        <p:nvPicPr>
          <p:cNvPr id="8" name="Picture 7" descr="3.png"/>
          <p:cNvPicPr>
            <a:picLocks noChangeAspect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1383" y="4800600"/>
            <a:ext cx="1300830" cy="1300830"/>
          </a:xfrm>
          <a:prstGeom prst="rect">
            <a:avLst/>
          </a:prstGeom>
        </p:spPr>
      </p:pic>
      <p:pic>
        <p:nvPicPr>
          <p:cNvPr id="9" name="Picture 8" descr="4.png"/>
          <p:cNvPicPr>
            <a:picLocks noChangeAspect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996" y="4800736"/>
            <a:ext cx="1300458" cy="1300458"/>
          </a:xfrm>
          <a:prstGeom prst="rect">
            <a:avLst/>
          </a:prstGeom>
        </p:spPr>
      </p:pic>
      <p:pic>
        <p:nvPicPr>
          <p:cNvPr id="10" name="Picture 9" descr="5.png"/>
          <p:cNvPicPr>
            <a:picLocks noChangeAspect="1"/>
          </p:cNvPicPr>
          <p:nvPr/>
        </p:nvPicPr>
        <p:blipFill>
          <a:blip r:embed="rId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238" y="4800736"/>
            <a:ext cx="1300458" cy="13004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85DDA-40DD-41F5-B1E2-46D09B57CD2B}" type="slidenum">
              <a:rPr lang="en-US" smtClean="0"/>
              <a:t>20</a:t>
            </a:fld>
            <a:endParaRPr lang="en-US"/>
          </a:p>
        </p:txBody>
      </p:sp>
      <p:graphicFrame>
        <p:nvGraphicFramePr>
          <p:cNvPr id="5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4511443"/>
              </p:ext>
            </p:extLst>
          </p:nvPr>
        </p:nvGraphicFramePr>
        <p:xfrm>
          <a:off x="304800" y="1473230"/>
          <a:ext cx="83820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46744" y="148770"/>
            <a:ext cx="8382000" cy="609600"/>
          </a:xfrm>
        </p:spPr>
        <p:txBody>
          <a:bodyPr>
            <a:normAutofit fontScale="90000"/>
          </a:bodyPr>
          <a:lstStyle/>
          <a:p>
            <a:r>
              <a:rPr lang="hy-AM" dirty="0" smtClean="0"/>
              <a:t>Վերլուծության արդյունքները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46744" y="1143000"/>
            <a:ext cx="6458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400" b="0" i="0" u="none" strike="noStrike" kern="1200" baseline="0">
                <a:solidFill>
                  <a:prstClr val="black"/>
                </a:solidFill>
                <a:latin typeface="Scala Sans" panose="02000503060000020003" pitchFamily="2" charset="0"/>
                <a:ea typeface="+mn-ea"/>
                <a:cs typeface="+mn-cs"/>
              </a:defRPr>
            </a:pPr>
            <a:r>
              <a:rPr lang="en-US" sz="2000" b="1" dirty="0" err="1"/>
              <a:t>Աշխատակազմի</a:t>
            </a:r>
            <a:r>
              <a:rPr lang="en-US" sz="2000" b="1" dirty="0"/>
              <a:t> </a:t>
            </a:r>
            <a:r>
              <a:rPr lang="en-US" sz="2000" b="1" dirty="0" err="1"/>
              <a:t>պայմանագրային</a:t>
            </a:r>
            <a:r>
              <a:rPr lang="en-US" sz="2000" b="1" dirty="0"/>
              <a:t> </a:t>
            </a:r>
            <a:r>
              <a:rPr lang="en-US" sz="2000" b="1" dirty="0" err="1"/>
              <a:t>իրավունքները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67120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85DDA-40DD-41F5-B1E2-46D09B57CD2B}" type="slidenum">
              <a:rPr lang="en-US" smtClean="0"/>
              <a:t>21</a:t>
            </a:fld>
            <a:endParaRPr lang="en-US"/>
          </a:p>
        </p:txBody>
      </p:sp>
      <p:graphicFrame>
        <p:nvGraphicFramePr>
          <p:cNvPr id="5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970477"/>
              </p:ext>
            </p:extLst>
          </p:nvPr>
        </p:nvGraphicFramePr>
        <p:xfrm>
          <a:off x="304800" y="1676400"/>
          <a:ext cx="8382000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46744" y="148770"/>
            <a:ext cx="8382000" cy="609600"/>
          </a:xfrm>
        </p:spPr>
        <p:txBody>
          <a:bodyPr>
            <a:normAutofit fontScale="90000"/>
          </a:bodyPr>
          <a:lstStyle/>
          <a:p>
            <a:r>
              <a:rPr lang="hy-AM" dirty="0" smtClean="0"/>
              <a:t>Վերլուծության արդյունքները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143000"/>
            <a:ext cx="88392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400" b="0" i="0" u="none" strike="noStrike" kern="1200" baseline="0">
                <a:solidFill>
                  <a:prstClr val="black"/>
                </a:solidFill>
                <a:latin typeface="Scala Sans" panose="02000503060000020003" pitchFamily="2" charset="0"/>
                <a:ea typeface="+mn-ea"/>
                <a:cs typeface="+mn-cs"/>
              </a:defRPr>
            </a:pPr>
            <a:r>
              <a:rPr lang="en-GB" sz="1900" b="1" dirty="0" err="1">
                <a:latin typeface="+mj-lt"/>
              </a:rPr>
              <a:t>Աշխատողների</a:t>
            </a:r>
            <a:r>
              <a:rPr lang="en-GB" sz="1900" b="1" dirty="0">
                <a:latin typeface="+mj-lt"/>
              </a:rPr>
              <a:t> </a:t>
            </a:r>
            <a:r>
              <a:rPr lang="en-GB" sz="1900" b="1" dirty="0" err="1">
                <a:latin typeface="+mj-lt"/>
              </a:rPr>
              <a:t>գնահատման</a:t>
            </a:r>
            <a:r>
              <a:rPr lang="en-GB" sz="1900" b="1" dirty="0">
                <a:latin typeface="+mj-lt"/>
              </a:rPr>
              <a:t> </a:t>
            </a:r>
            <a:r>
              <a:rPr lang="en-GB" sz="1900" b="1" dirty="0" err="1">
                <a:latin typeface="+mj-lt"/>
              </a:rPr>
              <a:t>սոցիալական</a:t>
            </a:r>
            <a:r>
              <a:rPr lang="en-GB" sz="1900" b="1" dirty="0">
                <a:latin typeface="+mj-lt"/>
              </a:rPr>
              <a:t> </a:t>
            </a:r>
            <a:r>
              <a:rPr lang="en-GB" sz="1900" b="1" dirty="0" err="1">
                <a:latin typeface="+mj-lt"/>
              </a:rPr>
              <a:t>կատարողականի</a:t>
            </a:r>
            <a:r>
              <a:rPr lang="en-GB" sz="1900" b="1" dirty="0">
                <a:latin typeface="+mj-lt"/>
              </a:rPr>
              <a:t> </a:t>
            </a:r>
            <a:r>
              <a:rPr lang="en-GB" sz="1900" b="1" dirty="0" err="1">
                <a:latin typeface="+mj-lt"/>
              </a:rPr>
              <a:t>գործոնները</a:t>
            </a:r>
            <a:endParaRPr lang="en-GB" sz="19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6262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85DDA-40DD-41F5-B1E2-46D09B57CD2B}" type="slidenum">
              <a:rPr lang="en-US" smtClean="0"/>
              <a:t>22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46744" y="148770"/>
            <a:ext cx="8382000" cy="609600"/>
          </a:xfrm>
        </p:spPr>
        <p:txBody>
          <a:bodyPr>
            <a:normAutofit fontScale="90000"/>
          </a:bodyPr>
          <a:lstStyle/>
          <a:p>
            <a:r>
              <a:rPr lang="hy-AM" dirty="0" smtClean="0"/>
              <a:t>Վերլուծության արդյունքները</a:t>
            </a:r>
            <a:endParaRPr lang="en-US" dirty="0"/>
          </a:p>
        </p:txBody>
      </p:sp>
      <p:graphicFrame>
        <p:nvGraphicFramePr>
          <p:cNvPr id="8" name="Content Placeholder 9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90037079"/>
              </p:ext>
            </p:extLst>
          </p:nvPr>
        </p:nvGraphicFramePr>
        <p:xfrm>
          <a:off x="457200" y="1828800"/>
          <a:ext cx="8458200" cy="429736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6862313"/>
                <a:gridCol w="1595887"/>
              </a:tblGrid>
              <a:tr h="735584">
                <a:tc>
                  <a:txBody>
                    <a:bodyPr/>
                    <a:lstStyle/>
                    <a:p>
                      <a:r>
                        <a:rPr lang="en-GB" sz="1800" b="0" dirty="0" smtClean="0"/>
                        <a:t>1</a:t>
                      </a:r>
                      <a:r>
                        <a:rPr lang="en-GB" sz="1800" b="0" baseline="0" dirty="0" smtClean="0"/>
                        <a:t> </a:t>
                      </a:r>
                      <a:r>
                        <a:rPr lang="en-GB" sz="1800" b="0" baseline="0" dirty="0" err="1" smtClean="0"/>
                        <a:t>տարի</a:t>
                      </a:r>
                      <a:r>
                        <a:rPr lang="en-GB" sz="1800" b="0" baseline="0" dirty="0" smtClean="0"/>
                        <a:t> և </a:t>
                      </a:r>
                      <a:r>
                        <a:rPr lang="en-GB" sz="1800" b="0" baseline="0" dirty="0" err="1" smtClean="0"/>
                        <a:t>ավել</a:t>
                      </a:r>
                      <a:r>
                        <a:rPr lang="en-GB" sz="1800" b="0" baseline="0" dirty="0" smtClean="0"/>
                        <a:t> </a:t>
                      </a:r>
                      <a:r>
                        <a:rPr lang="en-GB" sz="1800" b="0" baseline="0" dirty="0" err="1" smtClean="0"/>
                        <a:t>տևողությամբ</a:t>
                      </a:r>
                      <a:r>
                        <a:rPr lang="en-GB" sz="1800" b="0" baseline="0" dirty="0" smtClean="0"/>
                        <a:t> </a:t>
                      </a:r>
                      <a:r>
                        <a:rPr lang="en-GB" sz="1800" b="0" baseline="0" dirty="0" err="1" smtClean="0"/>
                        <a:t>աշխատողներ</a:t>
                      </a:r>
                      <a:endParaRPr lang="en-GB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81.8%</a:t>
                      </a:r>
                      <a:endParaRPr lang="en-GB" b="1" dirty="0"/>
                    </a:p>
                  </a:txBody>
                  <a:tcPr anchor="ctr"/>
                </a:tc>
              </a:tr>
              <a:tr h="735584"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Վերջին</a:t>
                      </a:r>
                      <a:r>
                        <a:rPr lang="en-GB" sz="1800" dirty="0" smtClean="0"/>
                        <a:t> 1 </a:t>
                      </a:r>
                      <a:r>
                        <a:rPr lang="en-GB" sz="1800" dirty="0" err="1" smtClean="0"/>
                        <a:t>տարվա</a:t>
                      </a:r>
                      <a:r>
                        <a:rPr lang="en-GB" sz="1800" dirty="0" smtClean="0"/>
                        <a:t> </a:t>
                      </a:r>
                      <a:r>
                        <a:rPr lang="en-GB" sz="1800" dirty="0" err="1" smtClean="0"/>
                        <a:t>ընթացքում</a:t>
                      </a:r>
                      <a:r>
                        <a:rPr lang="en-GB" sz="1800" dirty="0" smtClean="0"/>
                        <a:t> </a:t>
                      </a:r>
                      <a:r>
                        <a:rPr lang="en-GB" sz="1800" dirty="0" err="1" smtClean="0"/>
                        <a:t>աշխատանքից</a:t>
                      </a:r>
                      <a:r>
                        <a:rPr lang="en-GB" sz="1800" dirty="0" smtClean="0"/>
                        <a:t> </a:t>
                      </a:r>
                      <a:r>
                        <a:rPr lang="en-GB" sz="1800" dirty="0" err="1" smtClean="0"/>
                        <a:t>դուրս</a:t>
                      </a:r>
                      <a:r>
                        <a:rPr lang="en-GB" sz="1800" dirty="0" smtClean="0"/>
                        <a:t> </a:t>
                      </a:r>
                      <a:r>
                        <a:rPr lang="en-GB" sz="1800" dirty="0" err="1" smtClean="0"/>
                        <a:t>եկածներ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12.6%</a:t>
                      </a:r>
                      <a:endParaRPr lang="en-GB" b="1" dirty="0"/>
                    </a:p>
                  </a:txBody>
                  <a:tcPr anchor="ctr"/>
                </a:tc>
              </a:tr>
              <a:tr h="1045305"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Աշխատողների</a:t>
                      </a:r>
                      <a:r>
                        <a:rPr lang="en-GB" sz="1800" dirty="0" smtClean="0"/>
                        <a:t> </a:t>
                      </a:r>
                      <a:r>
                        <a:rPr lang="en-GB" sz="1800" dirty="0" err="1" smtClean="0"/>
                        <a:t>գնահատման</a:t>
                      </a:r>
                      <a:r>
                        <a:rPr lang="en-GB" sz="1800" baseline="0" dirty="0" smtClean="0"/>
                        <a:t> և </a:t>
                      </a:r>
                      <a:r>
                        <a:rPr lang="en-GB" sz="1800" baseline="0" dirty="0" err="1" smtClean="0"/>
                        <a:t>առաջխաղացման</a:t>
                      </a:r>
                      <a:r>
                        <a:rPr lang="en-GB" sz="1800" baseline="0" dirty="0" smtClean="0"/>
                        <a:t> </a:t>
                      </a:r>
                      <a:r>
                        <a:rPr lang="en-GB" sz="1800" baseline="0" dirty="0" err="1" smtClean="0"/>
                        <a:t>սահմանված</a:t>
                      </a:r>
                      <a:r>
                        <a:rPr lang="en-GB" sz="1800" baseline="0" dirty="0" smtClean="0"/>
                        <a:t> </a:t>
                      </a:r>
                      <a:r>
                        <a:rPr lang="en-GB" sz="1800" baseline="0" dirty="0" err="1" smtClean="0"/>
                        <a:t>մեխանիզմներ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77 %</a:t>
                      </a:r>
                      <a:endParaRPr lang="en-GB" b="1" dirty="0"/>
                    </a:p>
                  </a:txBody>
                  <a:tcPr anchor="ctr"/>
                </a:tc>
              </a:tr>
              <a:tr h="735584"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Պաշտոնի</a:t>
                      </a:r>
                      <a:r>
                        <a:rPr lang="en-GB" sz="1800" dirty="0" smtClean="0"/>
                        <a:t> </a:t>
                      </a:r>
                      <a:r>
                        <a:rPr lang="en-GB" sz="1800" dirty="0" err="1" smtClean="0"/>
                        <a:t>բարձրացում</a:t>
                      </a:r>
                      <a:r>
                        <a:rPr lang="en-GB" sz="1800" dirty="0" smtClean="0"/>
                        <a:t> </a:t>
                      </a:r>
                      <a:r>
                        <a:rPr lang="en-GB" sz="1800" dirty="0" err="1" smtClean="0"/>
                        <a:t>ստացած</a:t>
                      </a:r>
                      <a:r>
                        <a:rPr lang="en-GB" sz="1800" dirty="0" smtClean="0"/>
                        <a:t> </a:t>
                      </a:r>
                      <a:r>
                        <a:rPr lang="en-GB" sz="1800" dirty="0" err="1" smtClean="0"/>
                        <a:t>աշխատողներ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27%</a:t>
                      </a:r>
                      <a:endParaRPr lang="en-GB" b="1" dirty="0"/>
                    </a:p>
                  </a:txBody>
                  <a:tcPr anchor="ctr"/>
                </a:tc>
              </a:tr>
              <a:tr h="1045305"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Առաջխաղացման</a:t>
                      </a:r>
                      <a:r>
                        <a:rPr lang="en-GB" sz="1800" dirty="0" smtClean="0"/>
                        <a:t> </a:t>
                      </a:r>
                      <a:r>
                        <a:rPr lang="en-GB" sz="1800" dirty="0" err="1" smtClean="0"/>
                        <a:t>արդյունքում</a:t>
                      </a:r>
                      <a:r>
                        <a:rPr lang="en-GB" sz="1800" dirty="0" smtClean="0"/>
                        <a:t> </a:t>
                      </a:r>
                      <a:r>
                        <a:rPr lang="en-GB" sz="1800" dirty="0" err="1" smtClean="0"/>
                        <a:t>ղեկավար</a:t>
                      </a:r>
                      <a:r>
                        <a:rPr lang="en-GB" sz="1800" dirty="0" smtClean="0"/>
                        <a:t> </a:t>
                      </a:r>
                      <a:r>
                        <a:rPr lang="en-GB" sz="1800" dirty="0" err="1" smtClean="0"/>
                        <a:t>պաշտոն</a:t>
                      </a:r>
                      <a:r>
                        <a:rPr lang="en-GB" sz="1800" dirty="0" smtClean="0"/>
                        <a:t> </a:t>
                      </a:r>
                      <a:r>
                        <a:rPr lang="en-GB" sz="1800" dirty="0" err="1" smtClean="0"/>
                        <a:t>զբաղեցրած</a:t>
                      </a:r>
                      <a:r>
                        <a:rPr lang="en-GB" sz="1800" dirty="0" smtClean="0"/>
                        <a:t> </a:t>
                      </a:r>
                      <a:r>
                        <a:rPr lang="en-GB" sz="1800" dirty="0" err="1" smtClean="0"/>
                        <a:t>աշխատակիցներ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29%</a:t>
                      </a:r>
                      <a:endParaRPr lang="en-GB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690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548019"/>
              </p:ext>
            </p:extLst>
          </p:nvPr>
        </p:nvGraphicFramePr>
        <p:xfrm>
          <a:off x="381000" y="1676400"/>
          <a:ext cx="83820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46744" y="148770"/>
            <a:ext cx="8382000" cy="609600"/>
          </a:xfrm>
        </p:spPr>
        <p:txBody>
          <a:bodyPr>
            <a:normAutofit fontScale="90000"/>
          </a:bodyPr>
          <a:lstStyle/>
          <a:p>
            <a:r>
              <a:rPr lang="hy-AM" dirty="0" smtClean="0"/>
              <a:t>Վերլուծության արդյունքները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6744" y="1143000"/>
            <a:ext cx="8744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400" b="0" i="0" u="none" strike="noStrike" kern="1200" baseline="0">
                <a:solidFill>
                  <a:prstClr val="black"/>
                </a:solidFill>
                <a:latin typeface="Scala Sans" panose="02000503060000020003" pitchFamily="2" charset="0"/>
                <a:ea typeface="+mn-ea"/>
                <a:cs typeface="+mn-cs"/>
              </a:defRPr>
            </a:pPr>
            <a:r>
              <a:rPr lang="en-GB" sz="2000" b="1" dirty="0" err="1" smtClean="0">
                <a:latin typeface="+mj-lt"/>
              </a:rPr>
              <a:t>Գենդերային</a:t>
            </a:r>
            <a:r>
              <a:rPr lang="en-GB" sz="2000" b="1" dirty="0" smtClean="0">
                <a:latin typeface="+mj-lt"/>
              </a:rPr>
              <a:t> </a:t>
            </a:r>
            <a:r>
              <a:rPr lang="en-GB" sz="2000" b="1" dirty="0" err="1" smtClean="0">
                <a:latin typeface="+mj-lt"/>
              </a:rPr>
              <a:t>հավասարակշռություն</a:t>
            </a:r>
            <a:endParaRPr lang="en-GB" sz="2000" b="1" dirty="0">
              <a:latin typeface="+mj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85DDA-40DD-41F5-B1E2-46D09B57CD2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1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0965678"/>
              </p:ext>
            </p:extLst>
          </p:nvPr>
        </p:nvGraphicFramePr>
        <p:xfrm>
          <a:off x="246744" y="1676400"/>
          <a:ext cx="8668656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46744" y="148770"/>
            <a:ext cx="8382000" cy="609600"/>
          </a:xfrm>
        </p:spPr>
        <p:txBody>
          <a:bodyPr>
            <a:normAutofit fontScale="90000"/>
          </a:bodyPr>
          <a:lstStyle/>
          <a:p>
            <a:r>
              <a:rPr lang="hy-AM" dirty="0" smtClean="0"/>
              <a:t>Վերլուծության արդյունքները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6744" y="1143000"/>
            <a:ext cx="889725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400" b="0" i="0" u="none" strike="noStrike" kern="1200" baseline="0">
                <a:solidFill>
                  <a:prstClr val="black"/>
                </a:solidFill>
                <a:latin typeface="Scala Sans" panose="02000503060000020003" pitchFamily="2" charset="0"/>
                <a:ea typeface="+mn-ea"/>
                <a:cs typeface="+mn-cs"/>
              </a:defRPr>
            </a:pPr>
            <a:r>
              <a:rPr lang="en-US" sz="1900" b="1" dirty="0" err="1">
                <a:solidFill>
                  <a:prstClr val="black"/>
                </a:solidFill>
                <a:latin typeface="+mj-lt"/>
              </a:rPr>
              <a:t>Կանաչ</a:t>
            </a:r>
            <a:r>
              <a:rPr lang="en-US" sz="1900" b="1" dirty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1900" b="1" dirty="0" err="1">
                <a:solidFill>
                  <a:prstClr val="black"/>
                </a:solidFill>
                <a:latin typeface="+mj-lt"/>
              </a:rPr>
              <a:t>միկրոֆինանսավորման</a:t>
            </a:r>
            <a:r>
              <a:rPr lang="en-US" sz="1900" b="1" dirty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1900" b="1" dirty="0" err="1">
                <a:solidFill>
                  <a:prstClr val="black"/>
                </a:solidFill>
                <a:latin typeface="+mj-lt"/>
              </a:rPr>
              <a:t>քաղաքականություններ</a:t>
            </a:r>
            <a:r>
              <a:rPr lang="en-US" sz="1900" b="1" dirty="0">
                <a:solidFill>
                  <a:prstClr val="black"/>
                </a:solidFill>
                <a:latin typeface="+mj-lt"/>
              </a:rPr>
              <a:t> և </a:t>
            </a:r>
            <a:r>
              <a:rPr lang="en-US" sz="1900" b="1" dirty="0" err="1">
                <a:solidFill>
                  <a:prstClr val="black"/>
                </a:solidFill>
                <a:latin typeface="+mj-lt"/>
              </a:rPr>
              <a:t>ընթացակարգեր</a:t>
            </a:r>
            <a:endParaRPr lang="en-US" sz="1900" b="1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85DDA-40DD-41F5-B1E2-46D09B57CD2B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64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7691031"/>
              </p:ext>
            </p:extLst>
          </p:nvPr>
        </p:nvGraphicFramePr>
        <p:xfrm>
          <a:off x="838200" y="1543110"/>
          <a:ext cx="8092678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46744" y="148770"/>
            <a:ext cx="8382000" cy="609600"/>
          </a:xfrm>
        </p:spPr>
        <p:txBody>
          <a:bodyPr>
            <a:normAutofit fontScale="90000"/>
          </a:bodyPr>
          <a:lstStyle/>
          <a:p>
            <a:r>
              <a:rPr lang="hy-AM" dirty="0" smtClean="0"/>
              <a:t>Վերլուծության արդյունքները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6744" y="1143000"/>
            <a:ext cx="8897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7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GB" sz="2000" b="1" dirty="0" err="1" smtClean="0"/>
              <a:t>Աջակցություն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սոցիալապես</a:t>
            </a:r>
            <a:r>
              <a:rPr lang="en-GB" sz="2000" b="1" dirty="0" smtClean="0"/>
              <a:t> </a:t>
            </a:r>
            <a:r>
              <a:rPr lang="en-GB" sz="2000" b="1" dirty="0" err="1"/>
              <a:t>խոցելի</a:t>
            </a:r>
            <a:r>
              <a:rPr lang="en-GB" sz="2000" b="1" dirty="0"/>
              <a:t> </a:t>
            </a:r>
            <a:r>
              <a:rPr lang="en-GB" sz="2000" b="1" dirty="0" err="1" smtClean="0"/>
              <a:t>բնակչությանը</a:t>
            </a:r>
            <a:endParaRPr lang="en-GB" sz="20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85DDA-40DD-41F5-B1E2-46D09B57CD2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08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Շնորհակալություն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85DDA-40DD-41F5-B1E2-46D09B57CD2B}" type="slidenum">
              <a:rPr lang="en-US" smtClean="0"/>
              <a:t>26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68313" y="3716338"/>
            <a:ext cx="8077200" cy="2362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Font typeface="Arial" charset="0"/>
              <a:buNone/>
            </a:pPr>
            <a:r>
              <a:rPr lang="hy-AM" sz="1400" b="1" dirty="0" smtClean="0">
                <a:solidFill>
                  <a:schemeClr val="tx2">
                    <a:lumMod val="50000"/>
                  </a:schemeClr>
                </a:solidFill>
              </a:rPr>
              <a:t>ՀՀ Վարկային կազմակերպությունների միություն</a:t>
            </a:r>
          </a:p>
          <a:p>
            <a:pPr marL="0" indent="0" algn="ctr">
              <a:lnSpc>
                <a:spcPct val="80000"/>
              </a:lnSpc>
              <a:buFont typeface="Arial" charset="0"/>
              <a:buNone/>
            </a:pP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Union of Credit Organizations of the Republic of Armenia – UCORA</a:t>
            </a:r>
            <a:endParaRPr lang="hy-AM" sz="1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ctr">
              <a:lnSpc>
                <a:spcPct val="80000"/>
              </a:lnSpc>
              <a:buFont typeface="Arial" charset="0"/>
              <a:buNone/>
            </a:pPr>
            <a:endParaRPr lang="en-US" sz="1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ctr">
              <a:lnSpc>
                <a:spcPct val="80000"/>
              </a:lnSpc>
              <a:buFont typeface="Arial" charset="0"/>
              <a:buNone/>
            </a:pPr>
            <a:endParaRPr lang="en-US" sz="600" dirty="0" smtClean="0"/>
          </a:p>
          <a:p>
            <a:pPr marL="0" indent="0" algn="ctr">
              <a:lnSpc>
                <a:spcPct val="80000"/>
              </a:lnSpc>
              <a:buFont typeface="Arial" charset="0"/>
              <a:buNone/>
            </a:pPr>
            <a:r>
              <a:rPr lang="en-US" sz="1800" b="1" dirty="0" smtClean="0">
                <a:hlinkClick r:id="rId2"/>
              </a:rPr>
              <a:t>www.ucora.am</a:t>
            </a:r>
            <a:endParaRPr lang="en-US" sz="1800" b="1" dirty="0" smtClean="0"/>
          </a:p>
          <a:p>
            <a:pPr marL="0" indent="0" algn="ctr">
              <a:lnSpc>
                <a:spcPct val="80000"/>
              </a:lnSpc>
              <a:buFont typeface="Arial" charset="0"/>
              <a:buNone/>
            </a:pPr>
            <a:r>
              <a:rPr lang="en-US" sz="1800" b="1" dirty="0" smtClean="0">
                <a:hlinkClick r:id="rId3"/>
              </a:rPr>
              <a:t>https://www.facebook.com/ucora</a:t>
            </a:r>
            <a:r>
              <a:rPr lang="en-US" sz="1800" b="1" dirty="0" smtClean="0"/>
              <a:t> </a:t>
            </a:r>
          </a:p>
          <a:p>
            <a:pPr marL="0" indent="0" algn="ctr">
              <a:lnSpc>
                <a:spcPct val="80000"/>
              </a:lnSpc>
              <a:buFont typeface="Arial" charset="0"/>
              <a:buNone/>
            </a:pPr>
            <a:endParaRPr lang="en-US" sz="700" dirty="0" smtClean="0"/>
          </a:p>
          <a:p>
            <a:pPr marL="0" indent="0" algn="ctr">
              <a:lnSpc>
                <a:spcPct val="80000"/>
              </a:lnSpc>
              <a:buFont typeface="Arial" charset="0"/>
              <a:buNone/>
            </a:pPr>
            <a:r>
              <a:rPr lang="hy-AM" sz="1400" dirty="0" smtClean="0">
                <a:solidFill>
                  <a:schemeClr val="tx2">
                    <a:lumMod val="50000"/>
                  </a:schemeClr>
                </a:solidFill>
              </a:rPr>
              <a:t>ՀՀ, ք․ Երևան, Վ․Սարգսյան 26/3, 702 սենյակ</a:t>
            </a:r>
          </a:p>
          <a:p>
            <a:pPr marL="0" indent="0" algn="ctr">
              <a:lnSpc>
                <a:spcPct val="80000"/>
              </a:lnSpc>
              <a:buFont typeface="Arial" charset="0"/>
              <a:buNone/>
            </a:pPr>
            <a:r>
              <a:rPr lang="hy-AM" sz="1400" dirty="0" smtClean="0">
                <a:solidFill>
                  <a:schemeClr val="tx2">
                    <a:lumMod val="50000"/>
                  </a:schemeClr>
                </a:solidFill>
              </a:rPr>
              <a:t>Հեռ․՝ 56 99 02</a:t>
            </a:r>
            <a:endParaRPr lang="en-US" sz="1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ctr">
              <a:lnSpc>
                <a:spcPct val="80000"/>
              </a:lnSpc>
            </a:pPr>
            <a:endParaRPr lang="en-US" sz="22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7" name="Picture 2" descr="E:\Lenu\Union of Credit Organizations\imageedit_1_9217703402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989138"/>
            <a:ext cx="366077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550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y-AM" dirty="0" smtClean="0"/>
              <a:t>Ծրագրի նկարագիրը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305800" cy="129539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n-US" sz="1800" b="1" dirty="0" err="1"/>
              <a:t>Ծրագրի</a:t>
            </a:r>
            <a:r>
              <a:rPr lang="en-US" sz="1800" b="1" dirty="0"/>
              <a:t> </a:t>
            </a:r>
            <a:r>
              <a:rPr lang="en-US" sz="1800" b="1" dirty="0" err="1"/>
              <a:t>հիմնական</a:t>
            </a:r>
            <a:r>
              <a:rPr lang="en-US" sz="1800" b="1" dirty="0"/>
              <a:t> </a:t>
            </a:r>
            <a:r>
              <a:rPr lang="en-US" sz="1800" b="1" dirty="0" err="1"/>
              <a:t>նպատակն</a:t>
            </a:r>
            <a:r>
              <a:rPr lang="en-US" sz="1800" b="1" dirty="0"/>
              <a:t> է </a:t>
            </a:r>
            <a:r>
              <a:rPr lang="en-US" sz="1800" b="1" dirty="0" err="1"/>
              <a:t>խթանել</a:t>
            </a:r>
            <a:r>
              <a:rPr lang="en-US" sz="1800" b="1" dirty="0"/>
              <a:t> </a:t>
            </a:r>
            <a:r>
              <a:rPr lang="en-US" sz="1800" b="1" dirty="0" err="1"/>
              <a:t>Սոցիալական</a:t>
            </a:r>
            <a:r>
              <a:rPr lang="en-US" sz="1800" b="1" dirty="0"/>
              <a:t> </a:t>
            </a:r>
            <a:r>
              <a:rPr lang="en-US" sz="1800" b="1" dirty="0" err="1"/>
              <a:t>ցուցանիշների</a:t>
            </a:r>
            <a:r>
              <a:rPr lang="en-US" sz="1800" b="1" dirty="0"/>
              <a:t> </a:t>
            </a:r>
            <a:r>
              <a:rPr lang="en-US" sz="1800" b="1" dirty="0" err="1"/>
              <a:t>կառավարման</a:t>
            </a:r>
            <a:r>
              <a:rPr lang="en-US" sz="1800" b="1" dirty="0"/>
              <a:t> </a:t>
            </a:r>
            <a:r>
              <a:rPr lang="en-US" sz="1800" b="1" dirty="0" err="1"/>
              <a:t>համընդհանուր</a:t>
            </a:r>
            <a:r>
              <a:rPr lang="en-US" sz="1800" b="1" dirty="0"/>
              <a:t> </a:t>
            </a:r>
            <a:r>
              <a:rPr lang="en-US" sz="1800" b="1" dirty="0" err="1"/>
              <a:t>չափորոշիչների</a:t>
            </a:r>
            <a:r>
              <a:rPr lang="en-US" sz="1800" b="1" dirty="0"/>
              <a:t> </a:t>
            </a:r>
            <a:r>
              <a:rPr lang="en-US" sz="1800" b="1" dirty="0" err="1"/>
              <a:t>տարածումն</a:t>
            </a:r>
            <a:r>
              <a:rPr lang="en-US" sz="1800" b="1" dirty="0"/>
              <a:t> </a:t>
            </a:r>
            <a:r>
              <a:rPr lang="en-US" sz="1800" b="1" dirty="0" err="1"/>
              <a:t>ու</a:t>
            </a:r>
            <a:r>
              <a:rPr lang="en-US" sz="1800" b="1" dirty="0"/>
              <a:t> </a:t>
            </a:r>
            <a:r>
              <a:rPr lang="en-US" sz="1800" b="1" dirty="0" err="1"/>
              <a:t>կիրառումը</a:t>
            </a:r>
            <a:r>
              <a:rPr lang="en-US" sz="1800" b="1" dirty="0"/>
              <a:t> </a:t>
            </a:r>
            <a:r>
              <a:rPr lang="en-US" sz="1800" b="1" dirty="0" err="1"/>
              <a:t>ֆինանսական</a:t>
            </a:r>
            <a:r>
              <a:rPr lang="en-US" sz="1800" b="1" dirty="0"/>
              <a:t> </a:t>
            </a:r>
            <a:r>
              <a:rPr lang="en-US" sz="1800" b="1" dirty="0" err="1"/>
              <a:t>կազմակերպությունների</a:t>
            </a:r>
            <a:r>
              <a:rPr lang="en-US" sz="1800" b="1" dirty="0"/>
              <a:t> </a:t>
            </a:r>
            <a:r>
              <a:rPr lang="en-US" sz="1800" b="1" dirty="0" err="1"/>
              <a:t>շրջանում</a:t>
            </a:r>
            <a:r>
              <a:rPr lang="en-US" sz="1800" b="1" dirty="0"/>
              <a:t>:</a:t>
            </a:r>
          </a:p>
          <a:p>
            <a:pPr>
              <a:lnSpc>
                <a:spcPct val="120000"/>
              </a:lnSpc>
            </a:pPr>
            <a:endParaRPr lang="en-US" sz="10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85DDA-40DD-41F5-B1E2-46D09B57CD2B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13" y="2823821"/>
            <a:ext cx="2804887" cy="1469119"/>
          </a:xfrm>
          <a:prstGeom prst="rect">
            <a:avLst/>
          </a:prstGeom>
        </p:spPr>
      </p:pic>
      <p:pic>
        <p:nvPicPr>
          <p:cNvPr id="3074" name="Picture 2" descr="ford-foundation_logo_1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926" y="4800600"/>
            <a:ext cx="2826274" cy="712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3657600" y="2438400"/>
            <a:ext cx="5334000" cy="4267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1775" indent="-2317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400" dirty="0" err="1" smtClean="0"/>
              <a:t>Ծրագիրն</a:t>
            </a:r>
            <a:r>
              <a:rPr lang="en-US" sz="1400" dirty="0" smtClean="0"/>
              <a:t> </a:t>
            </a:r>
            <a:r>
              <a:rPr lang="en-US" sz="1400" dirty="0" err="1" smtClean="0"/>
              <a:t>իրականացվել</a:t>
            </a:r>
            <a:r>
              <a:rPr lang="en-US" sz="1400" dirty="0" smtClean="0"/>
              <a:t> է </a:t>
            </a:r>
            <a:r>
              <a:rPr lang="en-US" sz="1400" dirty="0" err="1" smtClean="0"/>
              <a:t>Միկրոֆինանսական</a:t>
            </a:r>
            <a:r>
              <a:rPr lang="en-US" sz="1400" dirty="0" smtClean="0"/>
              <a:t> </a:t>
            </a:r>
            <a:r>
              <a:rPr lang="en-US" sz="1400" dirty="0" err="1" smtClean="0"/>
              <a:t>կենտրոնի</a:t>
            </a:r>
            <a:r>
              <a:rPr lang="en-US" sz="1400" dirty="0" smtClean="0"/>
              <a:t> </a:t>
            </a:r>
            <a:r>
              <a:rPr lang="en-US" sz="1400" dirty="0" err="1" smtClean="0"/>
              <a:t>նախաձեռնությամբ</a:t>
            </a:r>
            <a:r>
              <a:rPr lang="en-US" sz="1400" dirty="0" smtClean="0"/>
              <a:t>՝ SP (Social Performance) -Fund </a:t>
            </a:r>
            <a:r>
              <a:rPr lang="en-US" sz="1400" dirty="0" err="1" smtClean="0"/>
              <a:t>հիմնադրամի</a:t>
            </a:r>
            <a:r>
              <a:rPr lang="en-US" sz="1400" dirty="0" smtClean="0"/>
              <a:t> </a:t>
            </a:r>
            <a:r>
              <a:rPr lang="en-US" sz="1400" dirty="0" err="1" smtClean="0"/>
              <a:t>շրջանակներում</a:t>
            </a:r>
            <a:r>
              <a:rPr lang="en-US" sz="1400" dirty="0" smtClean="0"/>
              <a:t>, </a:t>
            </a:r>
            <a:r>
              <a:rPr lang="en-US" sz="1400" dirty="0" err="1" smtClean="0"/>
              <a:t>որը</a:t>
            </a:r>
            <a:r>
              <a:rPr lang="en-US" sz="1400" dirty="0" smtClean="0"/>
              <a:t> </a:t>
            </a:r>
            <a:r>
              <a:rPr lang="en-US" sz="1400" dirty="0" err="1" smtClean="0"/>
              <a:t>ստեղծվել</a:t>
            </a:r>
            <a:r>
              <a:rPr lang="en-US" sz="1400" dirty="0" smtClean="0"/>
              <a:t> է 2011թ. </a:t>
            </a:r>
            <a:r>
              <a:rPr lang="en-US" sz="1400" dirty="0" err="1" smtClean="0"/>
              <a:t>Միկրոֆինանսական</a:t>
            </a:r>
            <a:r>
              <a:rPr lang="en-US" sz="1400" dirty="0" smtClean="0"/>
              <a:t> </a:t>
            </a:r>
            <a:r>
              <a:rPr lang="en-US" sz="1400" dirty="0" err="1" smtClean="0"/>
              <a:t>կենտրոնի</a:t>
            </a:r>
            <a:r>
              <a:rPr lang="en-US" sz="1400" dirty="0" smtClean="0"/>
              <a:t> </a:t>
            </a:r>
            <a:r>
              <a:rPr lang="en-US" sz="1400" dirty="0" err="1" smtClean="0"/>
              <a:t>կողմից</a:t>
            </a:r>
            <a:r>
              <a:rPr lang="en-US" sz="1400" dirty="0" smtClean="0"/>
              <a:t>՝ </a:t>
            </a:r>
            <a:r>
              <a:rPr lang="en-US" sz="1400" dirty="0" err="1" smtClean="0"/>
              <a:t>Ֆորդ</a:t>
            </a:r>
            <a:r>
              <a:rPr lang="en-US" sz="1400" dirty="0" smtClean="0"/>
              <a:t> </a:t>
            </a:r>
            <a:r>
              <a:rPr lang="en-US" sz="1400" dirty="0" err="1" smtClean="0"/>
              <a:t>հիմնադրամի</a:t>
            </a:r>
            <a:r>
              <a:rPr lang="en-US" sz="1400" dirty="0" smtClean="0"/>
              <a:t> </a:t>
            </a:r>
            <a:r>
              <a:rPr lang="en-US" sz="1400" dirty="0" err="1" smtClean="0"/>
              <a:t>աջակցությամբ</a:t>
            </a:r>
            <a:r>
              <a:rPr lang="en-US" sz="1400" dirty="0" smtClean="0"/>
              <a:t>:</a:t>
            </a:r>
          </a:p>
          <a:p>
            <a:pPr marL="231775" indent="-2317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400" dirty="0" smtClean="0"/>
              <a:t>2016թ. </a:t>
            </a:r>
            <a:r>
              <a:rPr lang="en-US" sz="1400" dirty="0" err="1"/>
              <a:t>ծ</a:t>
            </a:r>
            <a:r>
              <a:rPr lang="en-US" sz="1400" dirty="0" err="1" smtClean="0"/>
              <a:t>րագրերը</a:t>
            </a:r>
            <a:r>
              <a:rPr lang="en-US" sz="1400" dirty="0" smtClean="0"/>
              <a:t> </a:t>
            </a:r>
            <a:r>
              <a:rPr lang="en-US" sz="1400" dirty="0" err="1" smtClean="0"/>
              <a:t>ներառում</a:t>
            </a:r>
            <a:r>
              <a:rPr lang="en-US" sz="1400" dirty="0" smtClean="0"/>
              <a:t> </a:t>
            </a:r>
            <a:r>
              <a:rPr lang="en-US" sz="1400" dirty="0" err="1" smtClean="0"/>
              <a:t>են</a:t>
            </a:r>
            <a:r>
              <a:rPr lang="en-US" sz="1400" dirty="0" smtClean="0"/>
              <a:t> </a:t>
            </a:r>
            <a:r>
              <a:rPr lang="en-US" sz="1400" dirty="0" err="1" smtClean="0"/>
              <a:t>կարողությունների</a:t>
            </a:r>
            <a:r>
              <a:rPr lang="en-US" sz="1400" dirty="0" smtClean="0"/>
              <a:t> </a:t>
            </a:r>
            <a:r>
              <a:rPr lang="en-US" sz="1400" dirty="0" err="1" smtClean="0"/>
              <a:t>զարգացում</a:t>
            </a:r>
            <a:r>
              <a:rPr lang="en-US" sz="1400" dirty="0" smtClean="0"/>
              <a:t> և </a:t>
            </a:r>
            <a:r>
              <a:rPr lang="en-US" sz="1400" dirty="0" err="1" smtClean="0"/>
              <a:t>աջակցություն</a:t>
            </a:r>
            <a:r>
              <a:rPr lang="en-US" sz="1400" dirty="0" smtClean="0"/>
              <a:t> </a:t>
            </a:r>
            <a:r>
              <a:rPr lang="en-US" sz="1400" dirty="0" err="1" smtClean="0"/>
              <a:t>ազգային</a:t>
            </a:r>
            <a:r>
              <a:rPr lang="en-US" sz="1400" dirty="0" smtClean="0"/>
              <a:t> </a:t>
            </a:r>
            <a:r>
              <a:rPr lang="en-US" sz="1400" dirty="0" err="1" smtClean="0"/>
              <a:t>ասոցիացիաներին</a:t>
            </a:r>
            <a:r>
              <a:rPr lang="en-US" sz="1400" dirty="0" smtClean="0"/>
              <a:t> և </a:t>
            </a:r>
            <a:r>
              <a:rPr lang="en-US" sz="1400" dirty="0" err="1" smtClean="0"/>
              <a:t>միկրոֆինանսական</a:t>
            </a:r>
            <a:r>
              <a:rPr lang="en-US" sz="1400" dirty="0" smtClean="0"/>
              <a:t> </a:t>
            </a:r>
            <a:r>
              <a:rPr lang="en-US" sz="1400" dirty="0" err="1" smtClean="0"/>
              <a:t>կազմակերպություններին</a:t>
            </a:r>
            <a:r>
              <a:rPr lang="en-US" sz="1400" dirty="0" smtClean="0"/>
              <a:t>՝ </a:t>
            </a:r>
            <a:r>
              <a:rPr lang="en-US" sz="1400" dirty="0" err="1" smtClean="0"/>
              <a:t>սոցիալական</a:t>
            </a:r>
            <a:r>
              <a:rPr lang="en-US" sz="1400" dirty="0" smtClean="0"/>
              <a:t> </a:t>
            </a:r>
            <a:r>
              <a:rPr lang="en-US" sz="1400" dirty="0" err="1" smtClean="0"/>
              <a:t>ցուցանիշների</a:t>
            </a:r>
            <a:r>
              <a:rPr lang="en-US" sz="1400" dirty="0" smtClean="0"/>
              <a:t> </a:t>
            </a:r>
            <a:r>
              <a:rPr lang="en-US" sz="1400" dirty="0" err="1" smtClean="0"/>
              <a:t>կառավարման</a:t>
            </a:r>
            <a:r>
              <a:rPr lang="en-US" sz="1400" dirty="0" smtClean="0"/>
              <a:t> </a:t>
            </a:r>
            <a:r>
              <a:rPr lang="en-US" sz="1400" dirty="0" err="1" smtClean="0"/>
              <a:t>գործնական</a:t>
            </a:r>
            <a:r>
              <a:rPr lang="en-US" sz="1400" dirty="0" smtClean="0"/>
              <a:t> </a:t>
            </a:r>
            <a:r>
              <a:rPr lang="en-US" sz="1400" dirty="0" err="1"/>
              <a:t>կիրառության</a:t>
            </a:r>
            <a:r>
              <a:rPr lang="en-US" sz="1400" dirty="0"/>
              <a:t> </a:t>
            </a:r>
            <a:r>
              <a:rPr lang="en-US" sz="1400" dirty="0" err="1"/>
              <a:t>ուղղությամբ</a:t>
            </a:r>
            <a:r>
              <a:rPr lang="en-US" sz="1400" dirty="0"/>
              <a:t>, SPI4 </a:t>
            </a:r>
            <a:r>
              <a:rPr lang="en-US" sz="1400" dirty="0" err="1"/>
              <a:t>գործիքի</a:t>
            </a:r>
            <a:r>
              <a:rPr lang="en-US" sz="1400" dirty="0"/>
              <a:t> </a:t>
            </a:r>
            <a:r>
              <a:rPr lang="en-US" sz="1400" dirty="0" err="1"/>
              <a:t>միջոցով</a:t>
            </a:r>
            <a:r>
              <a:rPr lang="en-US" sz="1400" dirty="0"/>
              <a:t>:</a:t>
            </a:r>
          </a:p>
          <a:p>
            <a:pPr marL="231775" indent="-2317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400" dirty="0" err="1"/>
              <a:t>Համախմբված</a:t>
            </a:r>
            <a:r>
              <a:rPr lang="en-US" sz="1400" dirty="0"/>
              <a:t> </a:t>
            </a:r>
            <a:r>
              <a:rPr lang="en-US" sz="1400" dirty="0" err="1"/>
              <a:t>հաշվետվություն</a:t>
            </a:r>
            <a:r>
              <a:rPr lang="en-US" sz="1400" dirty="0"/>
              <a:t> </a:t>
            </a:r>
            <a:r>
              <a:rPr lang="en-US" sz="1400" dirty="0" err="1"/>
              <a:t>պատրաստելու</a:t>
            </a:r>
            <a:r>
              <a:rPr lang="en-US" sz="1400" dirty="0"/>
              <a:t> </a:t>
            </a:r>
            <a:r>
              <a:rPr lang="en-US" sz="1400" dirty="0" err="1"/>
              <a:t>նպատակով</a:t>
            </a:r>
            <a:r>
              <a:rPr lang="en-US" sz="1400" dirty="0"/>
              <a:t> </a:t>
            </a:r>
            <a:r>
              <a:rPr lang="en-US" sz="1400" dirty="0" err="1"/>
              <a:t>ծրագիրրն</a:t>
            </a:r>
            <a:r>
              <a:rPr lang="en-US" sz="1400" dirty="0"/>
              <a:t> </a:t>
            </a:r>
            <a:r>
              <a:rPr lang="en-US" sz="1400" dirty="0" err="1"/>
              <a:t>այս</a:t>
            </a:r>
            <a:r>
              <a:rPr lang="en-US" sz="1400" dirty="0"/>
              <a:t> </a:t>
            </a:r>
            <a:r>
              <a:rPr lang="en-US" sz="1400" dirty="0" err="1"/>
              <a:t>փուլում</a:t>
            </a:r>
            <a:r>
              <a:rPr lang="en-US" sz="1400" dirty="0"/>
              <a:t> </a:t>
            </a:r>
            <a:r>
              <a:rPr lang="en-US" sz="1400" dirty="0" err="1"/>
              <a:t>համագործակցում</a:t>
            </a:r>
            <a:r>
              <a:rPr lang="en-US" sz="1400" dirty="0"/>
              <a:t> է 9 </a:t>
            </a:r>
            <a:r>
              <a:rPr lang="en-US" sz="1400" dirty="0" err="1"/>
              <a:t>ազգային</a:t>
            </a:r>
            <a:r>
              <a:rPr lang="en-US" sz="1400" dirty="0"/>
              <a:t> </a:t>
            </a:r>
            <a:r>
              <a:rPr lang="en-US" sz="1400" dirty="0" err="1"/>
              <a:t>ասոցիացիաների</a:t>
            </a:r>
            <a:r>
              <a:rPr lang="en-US" sz="1400" dirty="0"/>
              <a:t> </a:t>
            </a:r>
            <a:r>
              <a:rPr lang="en-US" sz="1400" dirty="0" err="1"/>
              <a:t>հետ</a:t>
            </a:r>
            <a:r>
              <a:rPr lang="en-US" sz="1400" dirty="0"/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y-AM" dirty="0" smtClean="0"/>
              <a:t>Մասնակից երկրներ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9406578"/>
              </p:ext>
            </p:extLst>
          </p:nvPr>
        </p:nvGraphicFramePr>
        <p:xfrm>
          <a:off x="1143000" y="1219200"/>
          <a:ext cx="6553200" cy="3352800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2133600"/>
                <a:gridCol w="4419600"/>
              </a:tblGrid>
              <a:tr h="3352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/>
                        <a:t>ԵՐԿԻՐ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/>
                        <a:t>     ԱՍՈՑԻԱՑԻԱՅԻ</a:t>
                      </a:r>
                      <a:r>
                        <a:rPr lang="en-US" sz="1800" b="1" baseline="0" dirty="0" smtClean="0"/>
                        <a:t> ԱՆՎԱՆՈՒՄԸ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352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 smtClean="0"/>
                        <a:t>Ադրբեջան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AMFA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352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 smtClean="0"/>
                        <a:t>Բոլիվիա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FINRURAL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352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 smtClean="0"/>
                        <a:t>Բրազիլիա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AMCRED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352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 smtClean="0"/>
                        <a:t>Կիրգիզստան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AMFI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352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Հայաստան</a:t>
                      </a:r>
                      <a:endParaRPr lang="en-US" sz="2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UCORA</a:t>
                      </a:r>
                      <a:endParaRPr lang="en-US" sz="2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352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 smtClean="0"/>
                        <a:t>Նեպալ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CMF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352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 smtClean="0"/>
                        <a:t>Պակիստան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PMN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352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 smtClean="0"/>
                        <a:t>Պերու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COPEME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352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 smtClean="0"/>
                        <a:t>Ֆիլիպիններ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MCPI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85DDA-40DD-41F5-B1E2-46D09B57CD2B}" type="slidenum">
              <a:rPr lang="en-US" smtClean="0"/>
              <a:t>4</a:t>
            </a:fld>
            <a:endParaRPr lang="en-US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There are 9 countries through 9 networks: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47700" y="4724400"/>
            <a:ext cx="7848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 smtClean="0"/>
              <a:t>Եվս</a:t>
            </a:r>
            <a:r>
              <a:rPr lang="en-US" dirty="0" smtClean="0"/>
              <a:t> 12 </a:t>
            </a:r>
            <a:r>
              <a:rPr lang="en-US" dirty="0" err="1" smtClean="0"/>
              <a:t>միկրոֆինանսական</a:t>
            </a:r>
            <a:r>
              <a:rPr lang="en-US" dirty="0" smtClean="0"/>
              <a:t> </a:t>
            </a:r>
            <a:r>
              <a:rPr lang="en-US" dirty="0" err="1" smtClean="0"/>
              <a:t>կազմակերպություն</a:t>
            </a:r>
            <a:r>
              <a:rPr lang="en-US" dirty="0" smtClean="0"/>
              <a:t> </a:t>
            </a:r>
            <a:r>
              <a:rPr lang="en-US" dirty="0" err="1" smtClean="0"/>
              <a:t>համաֆինանսավորման</a:t>
            </a:r>
            <a:r>
              <a:rPr lang="en-US" dirty="0" smtClean="0"/>
              <a:t> </a:t>
            </a:r>
            <a:r>
              <a:rPr lang="en-US" dirty="0" err="1" smtClean="0"/>
              <a:t>տեսքով</a:t>
            </a:r>
            <a:r>
              <a:rPr lang="en-US" dirty="0" smtClean="0"/>
              <a:t> </a:t>
            </a:r>
            <a:r>
              <a:rPr lang="en-US" dirty="0" err="1" smtClean="0"/>
              <a:t>աջակցություն</a:t>
            </a:r>
            <a:r>
              <a:rPr lang="en-US" dirty="0" smtClean="0"/>
              <a:t> </a:t>
            </a:r>
            <a:r>
              <a:rPr lang="en-US" dirty="0" err="1" smtClean="0"/>
              <a:t>են</a:t>
            </a:r>
            <a:r>
              <a:rPr lang="en-US" dirty="0" smtClean="0"/>
              <a:t> </a:t>
            </a:r>
            <a:r>
              <a:rPr lang="en-US" dirty="0" err="1" smtClean="0"/>
              <a:t>ստացել</a:t>
            </a:r>
            <a:r>
              <a:rPr lang="en-US" dirty="0" smtClean="0"/>
              <a:t> </a:t>
            </a:r>
            <a:r>
              <a:rPr lang="en-US" dirty="0" err="1" smtClean="0"/>
              <a:t>ամբողջական</a:t>
            </a:r>
            <a:r>
              <a:rPr lang="en-US" dirty="0" smtClean="0"/>
              <a:t> </a:t>
            </a:r>
            <a:r>
              <a:rPr lang="en-US" dirty="0" err="1" smtClean="0"/>
              <a:t>սոցիալական</a:t>
            </a:r>
            <a:r>
              <a:rPr lang="en-US" dirty="0" smtClean="0"/>
              <a:t> </a:t>
            </a:r>
            <a:r>
              <a:rPr lang="en-US" dirty="0" err="1" smtClean="0"/>
              <a:t>աուդիտ</a:t>
            </a:r>
            <a:r>
              <a:rPr lang="en-US" dirty="0" smtClean="0"/>
              <a:t> </a:t>
            </a:r>
            <a:r>
              <a:rPr lang="en-US" dirty="0" err="1" smtClean="0"/>
              <a:t>անցնելու</a:t>
            </a:r>
            <a:r>
              <a:rPr lang="en-US" dirty="0"/>
              <a:t> </a:t>
            </a:r>
            <a:r>
              <a:rPr lang="en-US" dirty="0" err="1"/>
              <a:t>համար</a:t>
            </a:r>
            <a:r>
              <a:rPr lang="en-US" dirty="0" smtClean="0"/>
              <a:t>:</a:t>
            </a:r>
          </a:p>
          <a:p>
            <a:pPr algn="ctr"/>
            <a:endParaRPr lang="en-US" sz="900" dirty="0" smtClean="0"/>
          </a:p>
          <a:p>
            <a:pPr algn="ctr"/>
            <a:r>
              <a:rPr lang="en-US" dirty="0" smtClean="0"/>
              <a:t>(</a:t>
            </a:r>
            <a:r>
              <a:rPr lang="en-US" sz="1600" dirty="0" err="1" smtClean="0"/>
              <a:t>Էկվադոր</a:t>
            </a:r>
            <a:r>
              <a:rPr lang="en-US" sz="1600" dirty="0" smtClean="0"/>
              <a:t>, </a:t>
            </a:r>
            <a:r>
              <a:rPr lang="en-US" sz="1600" dirty="0" err="1" smtClean="0"/>
              <a:t>Ալբանիա</a:t>
            </a:r>
            <a:r>
              <a:rPr lang="en-US" sz="1600" dirty="0" smtClean="0"/>
              <a:t>, </a:t>
            </a:r>
            <a:r>
              <a:rPr lang="en-US" sz="1600" dirty="0" err="1" smtClean="0"/>
              <a:t>Ադրբեջան</a:t>
            </a:r>
            <a:r>
              <a:rPr lang="en-US" sz="1600" dirty="0" smtClean="0"/>
              <a:t>, </a:t>
            </a:r>
            <a:r>
              <a:rPr lang="en-US" sz="1600" dirty="0" err="1" smtClean="0"/>
              <a:t>Բրազիլիա</a:t>
            </a:r>
            <a:r>
              <a:rPr lang="en-US" sz="1600" dirty="0" smtClean="0"/>
              <a:t>, </a:t>
            </a:r>
            <a:r>
              <a:rPr lang="en-US" sz="1600" dirty="0" err="1" smtClean="0"/>
              <a:t>Կիրգիզստան</a:t>
            </a:r>
            <a:r>
              <a:rPr lang="en-US" sz="1600" dirty="0" smtClean="0"/>
              <a:t>, </a:t>
            </a:r>
            <a:r>
              <a:rPr lang="en-US" sz="1600" dirty="0" err="1" smtClean="0"/>
              <a:t>Ֆիլիպիններ</a:t>
            </a:r>
            <a:r>
              <a:rPr lang="en-US" sz="1600" dirty="0" smtClean="0"/>
              <a:t>, </a:t>
            </a:r>
            <a:r>
              <a:rPr lang="en-US" sz="1600" dirty="0" err="1" smtClean="0"/>
              <a:t>Պակիստան</a:t>
            </a:r>
            <a:r>
              <a:rPr lang="en-US" sz="1600" dirty="0" smtClean="0"/>
              <a:t> և </a:t>
            </a:r>
            <a:r>
              <a:rPr lang="en-US" sz="1600" dirty="0" err="1" smtClean="0"/>
              <a:t>Վիետնամ</a:t>
            </a:r>
            <a:r>
              <a:rPr lang="en-US" sz="1600" dirty="0" smtClean="0"/>
              <a:t>) </a:t>
            </a:r>
          </a:p>
          <a:p>
            <a:pPr algn="ctr"/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066800"/>
            <a:ext cx="5105400" cy="524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y-AM" sz="2800" dirty="0" smtClean="0"/>
              <a:t>Սոցիալական ցուցանիշների կառավարման համընդհանուր չափ</a:t>
            </a:r>
            <a:r>
              <a:rPr lang="en-US" sz="2800" dirty="0" err="1" smtClean="0"/>
              <a:t>որոշիչ</a:t>
            </a:r>
            <a:r>
              <a:rPr lang="hy-AM" sz="2800" dirty="0" smtClean="0"/>
              <a:t>ներ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0" y="1981200"/>
            <a:ext cx="3352800" cy="3124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2012 </a:t>
            </a:r>
            <a:r>
              <a:rPr lang="en-US" sz="2000" dirty="0" err="1" smtClean="0"/>
              <a:t>թվականին</a:t>
            </a:r>
            <a:r>
              <a:rPr lang="en-US" sz="2000" dirty="0" smtClean="0"/>
              <a:t> </a:t>
            </a:r>
            <a:r>
              <a:rPr lang="en-US" sz="2000" dirty="0"/>
              <a:t>SPTF </a:t>
            </a:r>
            <a:r>
              <a:rPr lang="en-US" sz="2000" dirty="0" err="1" smtClean="0"/>
              <a:t>աշխատանքային</a:t>
            </a:r>
            <a:r>
              <a:rPr lang="en-US" sz="2000" dirty="0" smtClean="0"/>
              <a:t> </a:t>
            </a:r>
            <a:r>
              <a:rPr lang="en-US" sz="2000" dirty="0" err="1"/>
              <a:t>խմբի</a:t>
            </a:r>
            <a:r>
              <a:rPr lang="en-US" sz="2000" dirty="0"/>
              <a:t> </a:t>
            </a:r>
            <a:r>
              <a:rPr lang="en-US" sz="2000" dirty="0" err="1" smtClean="0"/>
              <a:t>կողմից</a:t>
            </a:r>
            <a:r>
              <a:rPr lang="en-US" sz="2000" dirty="0" smtClean="0"/>
              <a:t> </a:t>
            </a:r>
            <a:r>
              <a:rPr lang="en-US" sz="2000" dirty="0" err="1" smtClean="0"/>
              <a:t>հրապարակված</a:t>
            </a:r>
            <a:r>
              <a:rPr lang="en-US" sz="2000" dirty="0" smtClean="0"/>
              <a:t> </a:t>
            </a:r>
            <a:r>
              <a:rPr lang="en-US" sz="2000" dirty="0" err="1" smtClean="0"/>
              <a:t>չափորոշիչներ</a:t>
            </a:r>
            <a:r>
              <a:rPr lang="en-US" sz="2000" dirty="0" smtClean="0"/>
              <a:t>, </a:t>
            </a:r>
            <a:r>
              <a:rPr lang="en-US" sz="2000" dirty="0" err="1" smtClean="0"/>
              <a:t>որոնք</a:t>
            </a:r>
            <a:r>
              <a:rPr lang="en-US" sz="2000" dirty="0" smtClean="0"/>
              <a:t> </a:t>
            </a:r>
            <a:r>
              <a:rPr lang="en-US" sz="2000" dirty="0" err="1" smtClean="0"/>
              <a:t>մշակվել</a:t>
            </a:r>
            <a:r>
              <a:rPr lang="en-US" sz="2000" dirty="0" smtClean="0"/>
              <a:t> </a:t>
            </a:r>
            <a:r>
              <a:rPr lang="en-US" sz="2000" dirty="0" err="1" smtClean="0"/>
              <a:t>են</a:t>
            </a:r>
            <a:r>
              <a:rPr lang="en-US" sz="2000" dirty="0" smtClean="0"/>
              <a:t> </a:t>
            </a:r>
            <a:r>
              <a:rPr lang="en-US" sz="2000" dirty="0" err="1" smtClean="0"/>
              <a:t>սոցիալական</a:t>
            </a:r>
            <a:r>
              <a:rPr lang="en-US" sz="2000" dirty="0" smtClean="0"/>
              <a:t> </a:t>
            </a:r>
            <a:r>
              <a:rPr lang="en-US" sz="2000" dirty="0" err="1" smtClean="0"/>
              <a:t>ցուցանիշների</a:t>
            </a:r>
            <a:r>
              <a:rPr lang="en-US" sz="2000" dirty="0" smtClean="0"/>
              <a:t> </a:t>
            </a:r>
            <a:r>
              <a:rPr lang="en-US" sz="2000" dirty="0" err="1" smtClean="0"/>
              <a:t>կառավարման</a:t>
            </a:r>
            <a:r>
              <a:rPr lang="en-US" sz="2000" dirty="0" smtClean="0"/>
              <a:t> </a:t>
            </a:r>
            <a:r>
              <a:rPr lang="en-US" sz="2000" dirty="0" err="1" smtClean="0"/>
              <a:t>միջազգային</a:t>
            </a:r>
            <a:r>
              <a:rPr lang="en-US" sz="2000" dirty="0" smtClean="0"/>
              <a:t> </a:t>
            </a:r>
            <a:r>
              <a:rPr lang="en-US" sz="2000" dirty="0" err="1" smtClean="0"/>
              <a:t>լավագույն</a:t>
            </a:r>
            <a:r>
              <a:rPr lang="en-US" sz="2000" dirty="0" smtClean="0"/>
              <a:t> </a:t>
            </a:r>
            <a:r>
              <a:rPr lang="en-US" sz="2000" dirty="0" err="1" smtClean="0"/>
              <a:t>փորձի</a:t>
            </a:r>
            <a:r>
              <a:rPr lang="en-US" sz="2000" dirty="0" smtClean="0"/>
              <a:t> </a:t>
            </a:r>
            <a:r>
              <a:rPr lang="en-US" sz="2000" dirty="0" err="1" smtClean="0"/>
              <a:t>հիման</a:t>
            </a:r>
            <a:r>
              <a:rPr lang="en-US" sz="2000" dirty="0" smtClean="0"/>
              <a:t> </a:t>
            </a:r>
            <a:r>
              <a:rPr lang="en-US" sz="2000" dirty="0" err="1" smtClean="0"/>
              <a:t>վրա</a:t>
            </a:r>
            <a:r>
              <a:rPr lang="en-US" sz="2000" dirty="0" smtClean="0"/>
              <a:t>: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85DDA-40DD-41F5-B1E2-46D09B57CD2B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SPI4 </a:t>
            </a:r>
            <a:r>
              <a:rPr lang="hy-AM" dirty="0" smtClean="0"/>
              <a:t>գործիք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7239000" cy="114299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dirty="0" smtClean="0"/>
              <a:t>Excel </a:t>
            </a:r>
            <a:r>
              <a:rPr lang="en-US" sz="1600" dirty="0" err="1" smtClean="0"/>
              <a:t>ծրագրի</a:t>
            </a:r>
            <a:r>
              <a:rPr lang="en-US" sz="1600" dirty="0" smtClean="0"/>
              <a:t> </a:t>
            </a:r>
            <a:r>
              <a:rPr lang="en-US" sz="1600" dirty="0" err="1" smtClean="0"/>
              <a:t>հիման</a:t>
            </a:r>
            <a:r>
              <a:rPr lang="en-US" sz="1600" dirty="0" smtClean="0"/>
              <a:t> </a:t>
            </a:r>
            <a:r>
              <a:rPr lang="en-US" sz="1600" dirty="0" err="1" smtClean="0"/>
              <a:t>վրա</a:t>
            </a:r>
            <a:r>
              <a:rPr lang="en-US" sz="1600" dirty="0" smtClean="0"/>
              <a:t> </a:t>
            </a:r>
            <a:r>
              <a:rPr lang="en-US" sz="1600" dirty="0" err="1" smtClean="0"/>
              <a:t>ստեղծված</a:t>
            </a:r>
            <a:r>
              <a:rPr lang="en-US" sz="1600" dirty="0" smtClean="0"/>
              <a:t> 200 </a:t>
            </a:r>
            <a:r>
              <a:rPr lang="en-US" sz="1600" dirty="0" err="1" smtClean="0"/>
              <a:t>հարցից</a:t>
            </a:r>
            <a:r>
              <a:rPr lang="en-US" sz="1600" dirty="0" smtClean="0"/>
              <a:t> </a:t>
            </a:r>
            <a:r>
              <a:rPr lang="en-US" sz="1600" dirty="0" err="1" smtClean="0"/>
              <a:t>բաղկացած</a:t>
            </a:r>
            <a:r>
              <a:rPr lang="en-US" sz="1600" dirty="0" smtClean="0"/>
              <a:t> </a:t>
            </a:r>
            <a:r>
              <a:rPr lang="en-US" sz="1600" dirty="0" err="1" smtClean="0"/>
              <a:t>հարցաշար</a:t>
            </a:r>
            <a:r>
              <a:rPr lang="en-US" sz="1600" dirty="0" smtClean="0"/>
              <a:t>, </a:t>
            </a:r>
            <a:r>
              <a:rPr lang="en-US" sz="1600" dirty="0" err="1" smtClean="0"/>
              <a:t>որն</a:t>
            </a:r>
            <a:r>
              <a:rPr lang="en-US" sz="1600" dirty="0" smtClean="0"/>
              <a:t> </a:t>
            </a:r>
            <a:r>
              <a:rPr lang="en-US" sz="1600" dirty="0" err="1" smtClean="0"/>
              <a:t>անդրադառնում</a:t>
            </a:r>
            <a:r>
              <a:rPr lang="en-US" sz="1600" dirty="0" smtClean="0"/>
              <a:t> է </a:t>
            </a:r>
            <a:r>
              <a:rPr lang="en-US" sz="1600" dirty="0" err="1" smtClean="0"/>
              <a:t>սոցիալական</a:t>
            </a:r>
            <a:r>
              <a:rPr lang="en-US" sz="1600" dirty="0" smtClean="0"/>
              <a:t> </a:t>
            </a:r>
            <a:r>
              <a:rPr lang="en-US" sz="1600" dirty="0" err="1" smtClean="0"/>
              <a:t>ցուցանիշների</a:t>
            </a:r>
            <a:r>
              <a:rPr lang="en-US" sz="1600" dirty="0" smtClean="0"/>
              <a:t> </a:t>
            </a:r>
            <a:r>
              <a:rPr lang="en-US" sz="1600" dirty="0" err="1" smtClean="0"/>
              <a:t>կառավարման</a:t>
            </a:r>
            <a:r>
              <a:rPr lang="en-US" sz="1600" dirty="0" smtClean="0"/>
              <a:t> </a:t>
            </a:r>
            <a:r>
              <a:rPr lang="en-US" sz="1600" dirty="0" err="1" smtClean="0"/>
              <a:t>համընդհանուր</a:t>
            </a:r>
            <a:r>
              <a:rPr lang="en-US" sz="1600" dirty="0" smtClean="0"/>
              <a:t> </a:t>
            </a:r>
            <a:r>
              <a:rPr lang="en-US" sz="1600" dirty="0" err="1" smtClean="0"/>
              <a:t>չափորոշիչների</a:t>
            </a:r>
            <a:r>
              <a:rPr lang="en-US" sz="1600" dirty="0" smtClean="0"/>
              <a:t> </a:t>
            </a:r>
            <a:r>
              <a:rPr lang="en-US" sz="1600" dirty="0" err="1" smtClean="0"/>
              <a:t>բոլոր</a:t>
            </a:r>
            <a:r>
              <a:rPr lang="en-US" sz="1600" dirty="0" smtClean="0"/>
              <a:t> 6 </a:t>
            </a:r>
            <a:r>
              <a:rPr lang="en-US" sz="1600" dirty="0" err="1" smtClean="0"/>
              <a:t>բաղադրիչներին</a:t>
            </a:r>
            <a:r>
              <a:rPr lang="en-US" sz="1600" dirty="0" smtClean="0"/>
              <a:t>,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85DDA-40DD-41F5-B1E2-46D09B57CD2B}" type="slidenum">
              <a:rPr lang="en-US" smtClean="0"/>
              <a:t>6</a:t>
            </a:fld>
            <a:endParaRPr lang="en-US"/>
          </a:p>
        </p:txBody>
      </p:sp>
      <p:pic>
        <p:nvPicPr>
          <p:cNvPr id="4098" name="Picture 2" descr="CERIS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0037" y="1066800"/>
            <a:ext cx="1753963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28" y="3352800"/>
            <a:ext cx="8134416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304799" y="1981200"/>
            <a:ext cx="8688163" cy="1524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hy-AM" sz="1600" dirty="0" smtClean="0"/>
              <a:t>Հ</a:t>
            </a:r>
            <a:r>
              <a:rPr lang="en-US" sz="1600" dirty="0" err="1" smtClean="0"/>
              <a:t>նարավորություն</a:t>
            </a:r>
            <a:r>
              <a:rPr lang="en-US" sz="1600" dirty="0" smtClean="0"/>
              <a:t> է </a:t>
            </a:r>
            <a:r>
              <a:rPr lang="en-US" sz="1600" dirty="0" err="1" smtClean="0"/>
              <a:t>տալիս</a:t>
            </a:r>
            <a:r>
              <a:rPr lang="en-US" sz="1600" dirty="0" smtClean="0"/>
              <a:t> </a:t>
            </a:r>
            <a:r>
              <a:rPr lang="en-US" sz="1600" dirty="0" err="1" smtClean="0"/>
              <a:t>ֆինանսական</a:t>
            </a:r>
            <a:r>
              <a:rPr lang="en-US" sz="1600" dirty="0" smtClean="0"/>
              <a:t> </a:t>
            </a:r>
            <a:r>
              <a:rPr lang="en-US" sz="1600" dirty="0" err="1" smtClean="0"/>
              <a:t>կազմակերպություններին</a:t>
            </a:r>
            <a:r>
              <a:rPr lang="en-US" sz="1600" dirty="0" smtClean="0"/>
              <a:t> </a:t>
            </a:r>
            <a:r>
              <a:rPr lang="en-US" sz="1600" dirty="0" err="1" smtClean="0"/>
              <a:t>ինքնագնահատում</a:t>
            </a:r>
            <a:r>
              <a:rPr lang="en-US" sz="1600" dirty="0" smtClean="0"/>
              <a:t> </a:t>
            </a:r>
            <a:r>
              <a:rPr lang="en-US" sz="1600" dirty="0" err="1" smtClean="0"/>
              <a:t>իրականացնել</a:t>
            </a:r>
            <a:r>
              <a:rPr lang="en-US" sz="1600" dirty="0" smtClean="0"/>
              <a:t>՝ </a:t>
            </a:r>
            <a:r>
              <a:rPr lang="en-US" sz="1600" dirty="0" err="1" smtClean="0"/>
              <a:t>հասկանալու</a:t>
            </a:r>
            <a:r>
              <a:rPr lang="en-US" sz="1600" dirty="0" smtClean="0"/>
              <a:t> </a:t>
            </a:r>
            <a:r>
              <a:rPr lang="en-US" sz="1600" dirty="0" err="1" smtClean="0"/>
              <a:t>համար</a:t>
            </a:r>
            <a:r>
              <a:rPr lang="en-US" sz="1600" dirty="0" smtClean="0"/>
              <a:t> </a:t>
            </a:r>
            <a:r>
              <a:rPr lang="en-US" sz="1600" dirty="0" err="1" smtClean="0"/>
              <a:t>չափորոշիչներին</a:t>
            </a:r>
            <a:r>
              <a:rPr lang="en-US" sz="1600" dirty="0" smtClean="0"/>
              <a:t> </a:t>
            </a:r>
            <a:r>
              <a:rPr lang="en-US" sz="1600" dirty="0" err="1" smtClean="0"/>
              <a:t>իրենց</a:t>
            </a:r>
            <a:r>
              <a:rPr lang="en-US" sz="1600" dirty="0" smtClean="0"/>
              <a:t> </a:t>
            </a:r>
            <a:r>
              <a:rPr lang="en-US" sz="1600" dirty="0" err="1" smtClean="0"/>
              <a:t>համապատասխանությունը</a:t>
            </a:r>
            <a:r>
              <a:rPr lang="en-US" sz="1600" dirty="0" smtClean="0"/>
              <a:t>,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dirty="0" err="1" smtClean="0"/>
              <a:t>Ներառում</a:t>
            </a:r>
            <a:r>
              <a:rPr lang="en-US" sz="1600" dirty="0" smtClean="0"/>
              <a:t> է Smart Campaign-ի </a:t>
            </a:r>
            <a:r>
              <a:rPr lang="en-US" sz="1600" dirty="0" err="1" smtClean="0"/>
              <a:t>հաճախարդների</a:t>
            </a:r>
            <a:r>
              <a:rPr lang="en-US" sz="1600" dirty="0" smtClean="0"/>
              <a:t> </a:t>
            </a:r>
            <a:r>
              <a:rPr lang="en-US" sz="1600" dirty="0" err="1" smtClean="0"/>
              <a:t>շահերի</a:t>
            </a:r>
            <a:r>
              <a:rPr lang="en-US" sz="1600" dirty="0" smtClean="0"/>
              <a:t> </a:t>
            </a:r>
            <a:r>
              <a:rPr lang="en-US" sz="1600" dirty="0" err="1" smtClean="0"/>
              <a:t>պաշտպանությանն</a:t>
            </a:r>
            <a:r>
              <a:rPr lang="en-US" sz="1600" dirty="0" smtClean="0"/>
              <a:t> </a:t>
            </a:r>
            <a:r>
              <a:rPr lang="en-US" sz="1600" dirty="0" err="1" smtClean="0"/>
              <a:t>առնչվող</a:t>
            </a:r>
            <a:r>
              <a:rPr lang="en-US" sz="1600" dirty="0" smtClean="0"/>
              <a:t> </a:t>
            </a:r>
            <a:r>
              <a:rPr lang="en-US" sz="1600" dirty="0" err="1" smtClean="0"/>
              <a:t>բոլոր</a:t>
            </a:r>
            <a:r>
              <a:rPr lang="en-US" sz="1600" dirty="0" smtClean="0"/>
              <a:t> </a:t>
            </a:r>
            <a:r>
              <a:rPr lang="en-US" sz="1600" dirty="0" err="1" smtClean="0"/>
              <a:t>սկզբունքները</a:t>
            </a:r>
            <a:r>
              <a:rPr lang="en-US" sz="1600" dirty="0" smtClean="0"/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y-AM" sz="2800" dirty="0" smtClean="0"/>
              <a:t>Համախմբված հաշվետվության ցուցանիշների ընտրությունը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1"/>
            <a:ext cx="8382000" cy="1905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300" dirty="0" err="1" smtClean="0"/>
              <a:t>Ցուցանիշների</a:t>
            </a:r>
            <a:r>
              <a:rPr lang="en-US" sz="2300" dirty="0" smtClean="0"/>
              <a:t> </a:t>
            </a:r>
            <a:r>
              <a:rPr lang="en-US" sz="2300" dirty="0" err="1" smtClean="0"/>
              <a:t>ընտրությունը</a:t>
            </a:r>
            <a:r>
              <a:rPr lang="en-US" sz="2300" dirty="0" smtClean="0"/>
              <a:t> </a:t>
            </a:r>
            <a:r>
              <a:rPr lang="en-US" sz="2300" dirty="0" err="1" smtClean="0"/>
              <a:t>կատարվել</a:t>
            </a:r>
            <a:r>
              <a:rPr lang="en-US" sz="2300" dirty="0" smtClean="0"/>
              <a:t> է 2015-2016թթ. </a:t>
            </a:r>
            <a:r>
              <a:rPr lang="en-US" sz="2300" dirty="0" err="1"/>
              <a:t>տարբեր</a:t>
            </a:r>
            <a:r>
              <a:rPr lang="en-US" sz="2300" dirty="0"/>
              <a:t> </a:t>
            </a:r>
            <a:r>
              <a:rPr lang="en-US" sz="2300" dirty="0" err="1" smtClean="0"/>
              <a:t>երկրներում</a:t>
            </a:r>
            <a:r>
              <a:rPr lang="en-US" sz="2300" dirty="0" smtClean="0"/>
              <a:t> </a:t>
            </a:r>
            <a:r>
              <a:rPr lang="en-US" sz="2300" dirty="0" err="1" smtClean="0"/>
              <a:t>շահագրգիռ</a:t>
            </a:r>
            <a:r>
              <a:rPr lang="en-US" sz="2300" dirty="0" smtClean="0"/>
              <a:t> </a:t>
            </a:r>
            <a:r>
              <a:rPr lang="en-US" sz="2300" dirty="0" err="1" smtClean="0"/>
              <a:t>կազմակերպությունների</a:t>
            </a:r>
            <a:r>
              <a:rPr lang="en-US" sz="2300" dirty="0" smtClean="0"/>
              <a:t> </a:t>
            </a:r>
            <a:r>
              <a:rPr lang="en-US" sz="2300" dirty="0" err="1" smtClean="0"/>
              <a:t>հետ</a:t>
            </a:r>
            <a:r>
              <a:rPr lang="en-US" sz="2300" dirty="0" smtClean="0"/>
              <a:t> </a:t>
            </a:r>
            <a:r>
              <a:rPr lang="en-US" sz="2300" dirty="0" err="1" smtClean="0"/>
              <a:t>հանդիպումների</a:t>
            </a:r>
            <a:r>
              <a:rPr lang="en-US" sz="2300" dirty="0" smtClean="0"/>
              <a:t> և </a:t>
            </a:r>
            <a:r>
              <a:rPr lang="en-US" sz="2300" dirty="0" err="1" smtClean="0"/>
              <a:t>քննարկումների</a:t>
            </a:r>
            <a:r>
              <a:rPr lang="en-US" sz="2300" dirty="0" smtClean="0"/>
              <a:t> </a:t>
            </a:r>
            <a:r>
              <a:rPr lang="en-US" sz="2300" dirty="0" err="1" smtClean="0"/>
              <a:t>հիման</a:t>
            </a:r>
            <a:r>
              <a:rPr lang="en-US" sz="2300" dirty="0" smtClean="0"/>
              <a:t> </a:t>
            </a:r>
            <a:r>
              <a:rPr lang="en-US" sz="2300" dirty="0" err="1" smtClean="0"/>
              <a:t>վրա</a:t>
            </a:r>
            <a:r>
              <a:rPr lang="en-US" sz="2300" dirty="0" smtClean="0"/>
              <a:t>: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300" dirty="0" err="1" smtClean="0"/>
              <a:t>Հայաստանում</a:t>
            </a:r>
            <a:r>
              <a:rPr lang="en-US" sz="2300" dirty="0" smtClean="0"/>
              <a:t> </a:t>
            </a:r>
            <a:r>
              <a:rPr lang="en-US" sz="2300" dirty="0" err="1" smtClean="0"/>
              <a:t>տեղի</a:t>
            </a:r>
            <a:r>
              <a:rPr lang="en-US" sz="2300" dirty="0" smtClean="0"/>
              <a:t> </a:t>
            </a:r>
            <a:r>
              <a:rPr lang="en-US" sz="2300" dirty="0" err="1" smtClean="0"/>
              <a:t>ունեցած</a:t>
            </a:r>
            <a:r>
              <a:rPr lang="en-US" sz="2300" dirty="0" smtClean="0"/>
              <a:t> </a:t>
            </a:r>
            <a:r>
              <a:rPr lang="en-US" sz="2300" dirty="0" err="1" smtClean="0"/>
              <a:t>հանդիպումները</a:t>
            </a:r>
            <a:r>
              <a:rPr lang="en-US" sz="23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85DDA-40DD-41F5-B1E2-46D09B57CD2B}" type="slidenum">
              <a:rPr lang="en-US" smtClean="0"/>
              <a:t>7</a:t>
            </a:fld>
            <a:endParaRPr lang="en-US"/>
          </a:p>
        </p:txBody>
      </p:sp>
      <p:pic>
        <p:nvPicPr>
          <p:cNvPr id="1026" name="Picture 2" descr="Image result for group discuss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071" y="3352800"/>
            <a:ext cx="3755189" cy="2495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152400" y="3124200"/>
            <a:ext cx="5105400" cy="298869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20000"/>
              </a:lnSpc>
            </a:pPr>
            <a:r>
              <a:rPr lang="en-US" sz="1700" dirty="0" smtClean="0"/>
              <a:t>ՎԿՄ </a:t>
            </a:r>
            <a:r>
              <a:rPr lang="en-US" sz="1700" dirty="0" err="1" smtClean="0"/>
              <a:t>անդամների</a:t>
            </a:r>
            <a:r>
              <a:rPr lang="en-US" sz="1700" dirty="0" smtClean="0"/>
              <a:t> </a:t>
            </a:r>
            <a:r>
              <a:rPr lang="en-US" sz="1700" dirty="0" err="1" smtClean="0"/>
              <a:t>համար</a:t>
            </a:r>
            <a:r>
              <a:rPr lang="en-US" sz="1700" dirty="0" smtClean="0"/>
              <a:t> </a:t>
            </a:r>
            <a:r>
              <a:rPr lang="en-US" sz="1700" dirty="0" err="1" smtClean="0"/>
              <a:t>սեմինար-քննարկում</a:t>
            </a:r>
            <a:r>
              <a:rPr lang="en-US" sz="1700" dirty="0" smtClean="0"/>
              <a:t>,</a:t>
            </a:r>
          </a:p>
          <a:p>
            <a:pPr lvl="1">
              <a:lnSpc>
                <a:spcPct val="120000"/>
              </a:lnSpc>
            </a:pPr>
            <a:r>
              <a:rPr lang="hy-AM" sz="1700" dirty="0" smtClean="0"/>
              <a:t>Հ</a:t>
            </a:r>
            <a:r>
              <a:rPr lang="en-US" sz="1700" dirty="0" err="1" smtClean="0"/>
              <a:t>անդիպում</a:t>
            </a:r>
            <a:r>
              <a:rPr lang="en-US" sz="1700" dirty="0" smtClean="0"/>
              <a:t> ԿԲ </a:t>
            </a:r>
            <a:r>
              <a:rPr lang="en-US" sz="1700" dirty="0" err="1" smtClean="0"/>
              <a:t>սպառողների</a:t>
            </a:r>
            <a:r>
              <a:rPr lang="en-US" sz="1700" dirty="0" smtClean="0"/>
              <a:t> </a:t>
            </a:r>
            <a:r>
              <a:rPr lang="en-US" sz="1700" dirty="0" err="1" smtClean="0"/>
              <a:t>շահերի</a:t>
            </a:r>
            <a:r>
              <a:rPr lang="en-US" sz="1700" dirty="0" smtClean="0"/>
              <a:t> </a:t>
            </a:r>
            <a:r>
              <a:rPr lang="en-US" sz="1700" dirty="0" err="1" smtClean="0"/>
              <a:t>պաշտպանության</a:t>
            </a:r>
            <a:r>
              <a:rPr lang="en-US" sz="1700" dirty="0" smtClean="0"/>
              <a:t> </a:t>
            </a:r>
            <a:r>
              <a:rPr lang="en-US" sz="1700" dirty="0" err="1" smtClean="0"/>
              <a:t>կենտրոնի</a:t>
            </a:r>
            <a:r>
              <a:rPr lang="en-US" sz="1700" dirty="0" smtClean="0"/>
              <a:t> </a:t>
            </a:r>
            <a:r>
              <a:rPr lang="en-US" sz="1700" dirty="0" err="1" smtClean="0"/>
              <a:t>մասնագետների</a:t>
            </a:r>
            <a:r>
              <a:rPr lang="en-US" sz="1700" dirty="0" smtClean="0"/>
              <a:t> </a:t>
            </a:r>
            <a:r>
              <a:rPr lang="en-US" sz="1700" dirty="0" err="1" smtClean="0"/>
              <a:t>հետ</a:t>
            </a:r>
            <a:r>
              <a:rPr lang="en-US" sz="1700" dirty="0" smtClean="0"/>
              <a:t>,</a:t>
            </a:r>
          </a:p>
          <a:p>
            <a:pPr lvl="1">
              <a:lnSpc>
                <a:spcPct val="120000"/>
              </a:lnSpc>
            </a:pPr>
            <a:r>
              <a:rPr lang="en-US" sz="1700" dirty="0" err="1" smtClean="0"/>
              <a:t>Քննարկումներ</a:t>
            </a:r>
            <a:r>
              <a:rPr lang="en-US" sz="1700" dirty="0" smtClean="0"/>
              <a:t> </a:t>
            </a:r>
            <a:r>
              <a:rPr lang="en-US" sz="1700" dirty="0" err="1" smtClean="0"/>
              <a:t>ոլորտում</a:t>
            </a:r>
            <a:r>
              <a:rPr lang="en-US" sz="1700" dirty="0" smtClean="0"/>
              <a:t> </a:t>
            </a:r>
            <a:r>
              <a:rPr lang="en-US" sz="1700" dirty="0" err="1" smtClean="0"/>
              <a:t>հետաքրքրված</a:t>
            </a:r>
            <a:r>
              <a:rPr lang="en-US" sz="1700" dirty="0" smtClean="0"/>
              <a:t> </a:t>
            </a:r>
            <a:r>
              <a:rPr lang="en-US" sz="1700" dirty="0" err="1" smtClean="0"/>
              <a:t>ներդրողների</a:t>
            </a:r>
            <a:r>
              <a:rPr lang="en-US" sz="1700" dirty="0" smtClean="0"/>
              <a:t> </a:t>
            </a:r>
            <a:r>
              <a:rPr lang="en-US" sz="1700" dirty="0" err="1" smtClean="0"/>
              <a:t>հետ</a:t>
            </a:r>
            <a:r>
              <a:rPr lang="en-US" sz="1700" dirty="0" smtClean="0"/>
              <a:t> (ADB, Finance in Motion/EFSE, </a:t>
            </a:r>
            <a:r>
              <a:rPr lang="en-US" sz="1700" dirty="0" err="1" smtClean="0"/>
              <a:t>OikoCredit</a:t>
            </a:r>
            <a:r>
              <a:rPr lang="en-US" sz="1700" dirty="0" smtClean="0"/>
              <a:t>, </a:t>
            </a:r>
            <a:r>
              <a:rPr lang="en-US" sz="1700" dirty="0" err="1" smtClean="0"/>
              <a:t>Symbiotics</a:t>
            </a:r>
            <a:r>
              <a:rPr lang="en-US" sz="1700" dirty="0" smtClean="0"/>
              <a:t>, </a:t>
            </a:r>
            <a:r>
              <a:rPr lang="en-US" sz="1700" dirty="0" err="1" smtClean="0"/>
              <a:t>Triodos</a:t>
            </a:r>
            <a:r>
              <a:rPr lang="en-US" sz="1700" dirty="0" smtClean="0"/>
              <a:t>, Triple Jump):</a:t>
            </a:r>
            <a:endParaRPr lang="en-US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y-AM" dirty="0" smtClean="0"/>
              <a:t>Մասնակից կազմակերպություններ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219200"/>
            <a:ext cx="5257800" cy="121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dirty="0" err="1" smtClean="0"/>
              <a:t>Հաշվետվությունը</a:t>
            </a:r>
            <a:r>
              <a:rPr lang="en-US" sz="2000" dirty="0" smtClean="0"/>
              <a:t> </a:t>
            </a:r>
            <a:r>
              <a:rPr lang="en-US" sz="2000" dirty="0" err="1" smtClean="0"/>
              <a:t>պատրաստվել</a:t>
            </a:r>
            <a:r>
              <a:rPr lang="en-US" sz="2000" dirty="0" smtClean="0"/>
              <a:t> է 9 </a:t>
            </a:r>
            <a:r>
              <a:rPr lang="en-US" sz="2000" dirty="0" err="1" smtClean="0"/>
              <a:t>վարկային</a:t>
            </a:r>
            <a:r>
              <a:rPr lang="en-US" sz="2000" dirty="0" smtClean="0"/>
              <a:t> </a:t>
            </a:r>
            <a:r>
              <a:rPr lang="en-US" sz="2000" dirty="0" err="1" smtClean="0"/>
              <a:t>կազմակերպություններից</a:t>
            </a:r>
            <a:r>
              <a:rPr lang="en-US" sz="2000" dirty="0" smtClean="0"/>
              <a:t> </a:t>
            </a:r>
            <a:r>
              <a:rPr lang="en-US" sz="2000" dirty="0" err="1" smtClean="0"/>
              <a:t>ստացված</a:t>
            </a:r>
            <a:r>
              <a:rPr lang="en-US" sz="2000" dirty="0" smtClean="0"/>
              <a:t> </a:t>
            </a:r>
            <a:r>
              <a:rPr lang="en-US" sz="2000" dirty="0" err="1" smtClean="0"/>
              <a:t>տվյալների</a:t>
            </a:r>
            <a:r>
              <a:rPr lang="en-US" sz="2000" dirty="0" smtClean="0"/>
              <a:t> </a:t>
            </a:r>
            <a:r>
              <a:rPr lang="en-US" sz="2000" dirty="0" err="1" smtClean="0"/>
              <a:t>հիման</a:t>
            </a:r>
            <a:r>
              <a:rPr lang="en-US" sz="2000" dirty="0" smtClean="0"/>
              <a:t> </a:t>
            </a:r>
            <a:r>
              <a:rPr lang="en-US" sz="2000" dirty="0" err="1" smtClean="0"/>
              <a:t>վրա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85DDA-40DD-41F5-B1E2-46D09B57CD2B}" type="slidenum">
              <a:rPr lang="en-US" smtClean="0"/>
              <a:t>8</a:t>
            </a:fld>
            <a:endParaRPr lang="en-US"/>
          </a:p>
        </p:txBody>
      </p:sp>
      <p:pic>
        <p:nvPicPr>
          <p:cNvPr id="1026" name="Picture 2" descr="C:\Users\Admin\Documents\UCORA\MFC\SP grant 2016\Final\logos\sef_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68" y="4922467"/>
            <a:ext cx="1066800" cy="1139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dmin\Documents\UCORA\MFC\SP grant 2016\Final\logos\aregak_log.bm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567441"/>
            <a:ext cx="1114424" cy="1474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dmin\Documents\UCORA\MFC\SP grant 2016\Final\logos\Captur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767" y="3364954"/>
            <a:ext cx="1529002" cy="839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Admin\Documents\UCORA\MFC\SP grant 2016\Final\logos\farm_credit_logo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237" y="4793374"/>
            <a:ext cx="1643063" cy="1319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Admin\Documents\UCORA\MFC\SP grant 2016\Final\logos\finca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0868" y="2133600"/>
            <a:ext cx="144780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Admin\Documents\UCORA\MFC\SP grant 2016\Final\logos\good_credit_logo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464" y="2333625"/>
            <a:ext cx="2790825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Admin\Documents\UCORA\MFC\SP grant 2016\Final\logos\norhorizon_logo.bmp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8777" y="3354568"/>
            <a:ext cx="745023" cy="1306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http://www.sefmicro.org/images/sef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821" y="6113300"/>
            <a:ext cx="2158093" cy="242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http://eclof.am/images/Nkarner/eclof%20logo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5119553"/>
            <a:ext cx="3109295" cy="745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5867400" y="3364954"/>
            <a:ext cx="1428750" cy="1435862"/>
            <a:chOff x="6078115" y="3354568"/>
            <a:chExt cx="1428750" cy="1435862"/>
          </a:xfrm>
        </p:grpSpPr>
        <p:sp>
          <p:nvSpPr>
            <p:cNvPr id="5" name="TextBox 4"/>
            <p:cNvSpPr txBox="1"/>
            <p:nvPr/>
          </p:nvSpPr>
          <p:spPr>
            <a:xfrm>
              <a:off x="6078115" y="4421098"/>
              <a:ext cx="1428750" cy="369332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  </a:t>
              </a:r>
              <a:endParaRPr lang="en-US" dirty="0"/>
            </a:p>
          </p:txBody>
        </p:sp>
        <p:pic>
          <p:nvPicPr>
            <p:cNvPr id="1041" name="Picture 17" descr="Գլոբալ Կրեդիտ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78115" y="3354568"/>
              <a:ext cx="1428750" cy="13525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err="1" smtClean="0"/>
              <a:t>Ֆինանսական</a:t>
            </a:r>
            <a:r>
              <a:rPr lang="en-US" sz="3200" dirty="0" smtClean="0"/>
              <a:t> </a:t>
            </a:r>
            <a:r>
              <a:rPr lang="en-US" sz="3200" dirty="0" err="1" smtClean="0"/>
              <a:t>ցուցանիշների</a:t>
            </a:r>
            <a:r>
              <a:rPr lang="en-US" sz="3200" dirty="0" smtClean="0"/>
              <a:t> </a:t>
            </a:r>
            <a:r>
              <a:rPr lang="en-US" sz="3200" dirty="0" err="1" smtClean="0"/>
              <a:t>ամփոփ</a:t>
            </a:r>
            <a:r>
              <a:rPr lang="en-US" sz="3200" dirty="0" smtClean="0"/>
              <a:t> </a:t>
            </a:r>
            <a:r>
              <a:rPr lang="en-US" sz="3200" dirty="0" err="1" smtClean="0"/>
              <a:t>նկարագիր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85DDA-40DD-41F5-B1E2-46D09B57CD2B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224948"/>
              </p:ext>
            </p:extLst>
          </p:nvPr>
        </p:nvGraphicFramePr>
        <p:xfrm>
          <a:off x="381000" y="1447800"/>
          <a:ext cx="8001000" cy="5303520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5715000"/>
                <a:gridCol w="2286000"/>
              </a:tblGrid>
              <a:tr h="237959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en-US" sz="2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ՑՈՒՑԱՆԻՇՆԵՐ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2015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Տեղեկատվություն</a:t>
                      </a:r>
                      <a:r>
                        <a:rPr lang="en-US" sz="16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տրամադրող</a:t>
                      </a:r>
                      <a:r>
                        <a:rPr lang="en-US" sz="16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անդամների</a:t>
                      </a:r>
                      <a:r>
                        <a:rPr lang="en-US" sz="16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թիվը</a:t>
                      </a:r>
                      <a:endParaRPr lang="en-US" sz="16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9</a:t>
                      </a:r>
                      <a:endParaRPr lang="en-US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Մասնաճյուղերի</a:t>
                      </a:r>
                      <a:r>
                        <a:rPr lang="en-US" sz="16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ընդհանուր</a:t>
                      </a:r>
                      <a:r>
                        <a:rPr lang="en-US" sz="16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քանակ</a:t>
                      </a:r>
                      <a:endParaRPr lang="en-US" sz="16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134</a:t>
                      </a:r>
                      <a:endParaRPr lang="en-US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Համախառն</a:t>
                      </a:r>
                      <a:r>
                        <a:rPr lang="en-US" sz="16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վարկային</a:t>
                      </a:r>
                      <a:r>
                        <a:rPr lang="en-US" sz="16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պորտֆել</a:t>
                      </a:r>
                      <a:r>
                        <a:rPr lang="en-US" sz="16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600" b="1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դրամ</a:t>
                      </a:r>
                      <a:r>
                        <a:rPr lang="en-US" sz="16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6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85,057,956,776</a:t>
                      </a:r>
                      <a:endParaRPr lang="en-US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7959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Ակտիվ</a:t>
                      </a:r>
                      <a:r>
                        <a:rPr lang="en-US" sz="16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հաճախորդներ</a:t>
                      </a:r>
                      <a:endParaRPr lang="en-US" sz="16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126,234</a:t>
                      </a:r>
                      <a:endParaRPr lang="en-US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47192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Ռիսկային</a:t>
                      </a:r>
                      <a:r>
                        <a:rPr lang="en-US" sz="16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պորտֆել</a:t>
                      </a:r>
                      <a:r>
                        <a:rPr lang="en-US" sz="1600" b="1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 </a:t>
                      </a:r>
                      <a:r>
                        <a:rPr lang="en-US" sz="1600" b="1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օրից</a:t>
                      </a:r>
                      <a:r>
                        <a:rPr lang="en-US" sz="16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ավել</a:t>
                      </a:r>
                      <a:r>
                        <a:rPr lang="en-US" sz="16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6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3.5%</a:t>
                      </a:r>
                      <a:endParaRPr lang="en-US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7959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y-AM" sz="16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Դ</a:t>
                      </a:r>
                      <a:r>
                        <a:rPr lang="en-US" sz="1600" b="1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ուրս</a:t>
                      </a:r>
                      <a:r>
                        <a:rPr lang="en-US" sz="16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գրումներ</a:t>
                      </a:r>
                      <a:endParaRPr lang="en-US" sz="16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2.2%</a:t>
                      </a:r>
                      <a:endParaRPr lang="en-US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0257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Կին</a:t>
                      </a:r>
                      <a:r>
                        <a:rPr lang="en-US" sz="16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հաճախորդների</a:t>
                      </a:r>
                      <a:r>
                        <a:rPr lang="en-US" sz="16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մասնաբաժինը</a:t>
                      </a:r>
                      <a:endParaRPr lang="en-US" sz="16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47.6%</a:t>
                      </a:r>
                      <a:endParaRPr lang="en-US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2192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Գյուղական</a:t>
                      </a:r>
                      <a:r>
                        <a:rPr lang="en-US" sz="16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վայրերից</a:t>
                      </a:r>
                      <a:r>
                        <a:rPr lang="en-US" sz="16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հաճախորդների</a:t>
                      </a:r>
                      <a:r>
                        <a:rPr lang="en-US" sz="16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մասնաբաժինը</a:t>
                      </a:r>
                      <a:endParaRPr lang="en-US" sz="16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54.7%</a:t>
                      </a:r>
                      <a:endParaRPr lang="en-US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7959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Գործառնական</a:t>
                      </a:r>
                      <a:r>
                        <a:rPr lang="en-US" sz="16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ինքնակայունություն</a:t>
                      </a:r>
                      <a:r>
                        <a:rPr lang="en-US" sz="16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(OSS)</a:t>
                      </a:r>
                      <a:endParaRPr lang="en-US" sz="16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94.9%</a:t>
                      </a:r>
                      <a:endParaRPr lang="en-US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9837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Ֆինանսական</a:t>
                      </a:r>
                      <a:r>
                        <a:rPr lang="en-US" sz="1600" b="1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baseline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ծախսերի</a:t>
                      </a:r>
                      <a:r>
                        <a:rPr lang="en-US" sz="1600" b="1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baseline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գործակից</a:t>
                      </a:r>
                      <a:endParaRPr lang="en-US" sz="16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14.1%</a:t>
                      </a:r>
                      <a:endParaRPr lang="en-US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7319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Գործառնական</a:t>
                      </a:r>
                      <a:r>
                        <a:rPr lang="en-US" sz="1600" b="1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baseline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ծախսերի</a:t>
                      </a:r>
                      <a:r>
                        <a:rPr lang="en-US" sz="1600" b="1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baseline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գործակից</a:t>
                      </a:r>
                      <a:endParaRPr lang="en-US" sz="16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18.9%</a:t>
                      </a:r>
                      <a:endParaRPr lang="en-US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7959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Պորտֆելի</a:t>
                      </a:r>
                      <a:r>
                        <a:rPr lang="en-US" sz="1600" b="1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baseline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եկամտաբերություն</a:t>
                      </a:r>
                      <a:endParaRPr lang="en-US" sz="16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20.5%</a:t>
                      </a:r>
                      <a:endParaRPr lang="en-US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9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</TotalTime>
  <Words>749</Words>
  <Application>Microsoft Office PowerPoint</Application>
  <PresentationFormat>On-screen Show (4:3)</PresentationFormat>
  <Paragraphs>184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Calibri</vt:lpstr>
      <vt:lpstr>Scala Sans</vt:lpstr>
      <vt:lpstr>Times New Roman</vt:lpstr>
      <vt:lpstr>Verdana</vt:lpstr>
      <vt:lpstr>Wingdings</vt:lpstr>
      <vt:lpstr>Office Theme</vt:lpstr>
      <vt:lpstr>ՍՈՑԻԱԼԱԿԱՆ  ՑՈՒՑԱՆԻՇՆԵՐԻ  ՀԱՄԱԽՄԲՎԱԾ ՀԱՇՎԵՏՎՈՒԹՅՈՒՆ</vt:lpstr>
      <vt:lpstr>Հաշվետվության նպատակը</vt:lpstr>
      <vt:lpstr>Ծրագրի նկարագիրը</vt:lpstr>
      <vt:lpstr>Մասնակից երկրներ</vt:lpstr>
      <vt:lpstr>Սոցիալական ցուցանիշների կառավարման համընդհանուր չափորոշիչներ</vt:lpstr>
      <vt:lpstr>SPI4 գործիք</vt:lpstr>
      <vt:lpstr>Համախմբված հաշվետվության ցուցանիշների ընտրությունը</vt:lpstr>
      <vt:lpstr>Մասնակից կազմակերպություններ</vt:lpstr>
      <vt:lpstr>Ֆինանսական ցուցանիշների ամփոփ նկարագիր</vt:lpstr>
      <vt:lpstr>Հիմնական խոչընդոտները</vt:lpstr>
      <vt:lpstr>Սոցիալական նպատակների սահմանում</vt:lpstr>
      <vt:lpstr>Սոցիալական նպատակների սահմանում</vt:lpstr>
      <vt:lpstr>Վերլուծության արդյունքները</vt:lpstr>
      <vt:lpstr>Վերլուծության արդյունքները</vt:lpstr>
      <vt:lpstr>Վերլուծության արդյունքները</vt:lpstr>
      <vt:lpstr>Վերլուծության արդյունքները</vt:lpstr>
      <vt:lpstr>Վերլուծության արդյունքները</vt:lpstr>
      <vt:lpstr>Վերլուծության արդյունքները</vt:lpstr>
      <vt:lpstr>Վերլուծության արդյունքները</vt:lpstr>
      <vt:lpstr>Վերլուծության արդյունքները</vt:lpstr>
      <vt:lpstr>Վերլուծության արդյունքները</vt:lpstr>
      <vt:lpstr>Վերլուծության արդյունքները</vt:lpstr>
      <vt:lpstr>Վերլուծության արդյունքները</vt:lpstr>
      <vt:lpstr>Վերլուծության արդյունքները</vt:lpstr>
      <vt:lpstr>Վերլուծության արդյունքները</vt:lpstr>
      <vt:lpstr>Շնորհակալություն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Narine</dc:creator>
  <cp:lastModifiedBy>User</cp:lastModifiedBy>
  <cp:revision>48</cp:revision>
  <dcterms:created xsi:type="dcterms:W3CDTF">2016-11-15T17:20:34Z</dcterms:created>
  <dcterms:modified xsi:type="dcterms:W3CDTF">2016-11-16T16:07:11Z</dcterms:modified>
</cp:coreProperties>
</file>